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57" r:id="rId3"/>
    <p:sldId id="258" r:id="rId4"/>
    <p:sldId id="259" r:id="rId5"/>
    <p:sldId id="265" r:id="rId6"/>
    <p:sldId id="266" r:id="rId7"/>
    <p:sldId id="260" r:id="rId8"/>
    <p:sldId id="271" r:id="rId9"/>
    <p:sldId id="272" r:id="rId10"/>
    <p:sldId id="273" r:id="rId11"/>
    <p:sldId id="274" r:id="rId12"/>
    <p:sldId id="276" r:id="rId13"/>
    <p:sldId id="263" r:id="rId14"/>
    <p:sldId id="264" r:id="rId15"/>
    <p:sldId id="261" r:id="rId16"/>
    <p:sldId id="262" r:id="rId17"/>
    <p:sldId id="267" r:id="rId18"/>
    <p:sldId id="268" r:id="rId19"/>
    <p:sldId id="269" r:id="rId20"/>
    <p:sldId id="270" r:id="rId21"/>
    <p:sldId id="275"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Feuille_de_calcul_Microsoft_Excel.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rtl="0">
              <a:defRPr sz="1200"/>
            </a:pPr>
            <a:r>
              <a:rPr lang="ar-DZ" dirty="0" smtClean="0"/>
              <a:t>2019-2023</a:t>
            </a:r>
            <a:endParaRPr lang="ar-DZ" dirty="0"/>
          </a:p>
        </c:rich>
      </c:tx>
      <c:layout>
        <c:manualLayout>
          <c:xMode val="edge"/>
          <c:yMode val="edge"/>
          <c:x val="3.4619422572178503E-2"/>
          <c:y val="2.0836950859524302E-2"/>
        </c:manualLayout>
      </c:layout>
      <c:overlay val="0"/>
    </c:title>
    <c:autoTitleDeleted val="0"/>
    <c:plotArea>
      <c:layout>
        <c:manualLayout>
          <c:layoutTarget val="inner"/>
          <c:xMode val="edge"/>
          <c:yMode val="edge"/>
          <c:x val="2.8793744531933504E-2"/>
          <c:y val="0.12466158730901244"/>
          <c:w val="0.49926314766209778"/>
          <c:h val="0.75078207684526277"/>
        </c:manualLayout>
      </c:layout>
      <c:pieChart>
        <c:varyColors val="1"/>
        <c:ser>
          <c:idx val="0"/>
          <c:order val="0"/>
          <c:tx>
            <c:strRef>
              <c:f>Feuil1!$B$1</c:f>
              <c:strCache>
                <c:ptCount val="1"/>
                <c:pt idx="0">
                  <c:v>النسبة المئوية 2019-2023</c:v>
                </c:pt>
              </c:strCache>
            </c:strRef>
          </c:tx>
          <c:explosion val="41"/>
          <c:cat>
            <c:strRef>
              <c:f>Feuil1!$A$2:$A$10</c:f>
              <c:strCache>
                <c:ptCount val="9"/>
                <c:pt idx="0">
                  <c:v>Corruption</c:v>
                </c:pt>
                <c:pt idx="1">
                  <c:v>Trafic de stupéfiants</c:v>
                </c:pt>
                <c:pt idx="2">
                  <c:v>Escroquerie</c:v>
                </c:pt>
                <c:pt idx="3">
                  <c:v>FAUX</c:v>
                </c:pt>
                <c:pt idx="4">
                  <c:v>Défaut de déclaration les fonds transférés à travers les frontières</c:v>
                </c:pt>
                <c:pt idx="5">
                  <c:v>Blanchiment d'argent basé sur le commerce</c:v>
                </c:pt>
                <c:pt idx="6">
                  <c:v>Opérations financières inhabituelles ne correspondant pas au profil du client</c:v>
                </c:pt>
                <c:pt idx="7">
                  <c:v>Autres crimes</c:v>
                </c:pt>
                <c:pt idx="8">
                  <c:v>Défaut de soumission des documents </c:v>
                </c:pt>
              </c:strCache>
            </c:strRef>
          </c:cat>
          <c:val>
            <c:numRef>
              <c:f>Feuil1!$B$2:$B$10</c:f>
              <c:numCache>
                <c:formatCode>0%</c:formatCode>
                <c:ptCount val="9"/>
                <c:pt idx="0">
                  <c:v>0.08</c:v>
                </c:pt>
                <c:pt idx="1">
                  <c:v>7.0000000000000007E-2</c:v>
                </c:pt>
                <c:pt idx="2">
                  <c:v>0.12</c:v>
                </c:pt>
                <c:pt idx="3">
                  <c:v>0.1</c:v>
                </c:pt>
                <c:pt idx="4">
                  <c:v>0.1</c:v>
                </c:pt>
                <c:pt idx="5">
                  <c:v>0.44</c:v>
                </c:pt>
                <c:pt idx="6">
                  <c:v>0.05</c:v>
                </c:pt>
                <c:pt idx="7">
                  <c:v>0.03</c:v>
                </c:pt>
                <c:pt idx="8">
                  <c:v>0.01</c:v>
                </c:pt>
              </c:numCache>
            </c:numRef>
          </c:val>
          <c:extLst>
            <c:ext xmlns:c16="http://schemas.microsoft.com/office/drawing/2014/chart" uri="{C3380CC4-5D6E-409C-BE32-E72D297353CC}">
              <c16:uniqueId val="{00000000-26E7-4CF7-98FC-E82818CED9DD}"/>
            </c:ext>
          </c:extLst>
        </c:ser>
        <c:dLbls>
          <c:showLegendKey val="0"/>
          <c:showVal val="0"/>
          <c:showCatName val="0"/>
          <c:showSerName val="0"/>
          <c:showPercent val="0"/>
          <c:showBubbleSize val="0"/>
          <c:showLeaderLines val="1"/>
        </c:dLbls>
        <c:firstSliceAng val="0"/>
      </c:pieChart>
    </c:plotArea>
    <c:legend>
      <c:legendPos val="r"/>
      <c:layout>
        <c:manualLayout>
          <c:xMode val="edge"/>
          <c:yMode val="edge"/>
          <c:x val="0.60405280937105088"/>
          <c:y val="7.9916426956916323E-2"/>
          <c:w val="0.39594719062894917"/>
          <c:h val="0.92008347580405658"/>
        </c:manualLayout>
      </c:layout>
      <c:overlay val="0"/>
      <c:txPr>
        <a:bodyPr/>
        <a:lstStyle/>
        <a:p>
          <a:pPr>
            <a:defRPr sz="1500">
              <a:latin typeface="Arial" pitchFamily="34" charset="0"/>
              <a:cs typeface="Arial" pitchFamily="34" charset="0"/>
            </a:defRPr>
          </a:pPr>
          <a:endParaRPr lang="fr-FR"/>
        </a:p>
      </c:txPr>
    </c:legend>
    <c:plotVisOnly val="1"/>
    <c:dispBlanksAs val="zero"/>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BF8D76-546F-4D97-B3FC-619BE08EC238}" type="datetimeFigureOut">
              <a:rPr lang="fr-FR" smtClean="0"/>
              <a:pPr/>
              <a:t>21/12/2025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AA3651-4A36-422F-A625-57F959B1943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smtClean="0"/>
              <a:t>En plus deux guide de contrôle</a:t>
            </a:r>
            <a:r>
              <a:rPr lang="fr-FR" baseline="0" dirty="0" smtClean="0"/>
              <a:t> (sur pièces et sur place) et une évaluation sectorielle des risques </a:t>
            </a:r>
            <a:r>
              <a:rPr lang="fr-FR" baseline="0" dirty="0" err="1" smtClean="0"/>
              <a:t>BC</a:t>
            </a:r>
            <a:r>
              <a:rPr lang="fr-FR" baseline="0" dirty="0" smtClean="0"/>
              <a:t>/FT/</a:t>
            </a:r>
            <a:r>
              <a:rPr lang="fr-FR" baseline="0" dirty="0" err="1" smtClean="0"/>
              <a:t>FPADM</a:t>
            </a:r>
            <a:endParaRPr lang="fr-FR" dirty="0"/>
          </a:p>
        </p:txBody>
      </p:sp>
      <p:sp>
        <p:nvSpPr>
          <p:cNvPr id="4" name="Espace réservé du numéro de diapositive 3"/>
          <p:cNvSpPr>
            <a:spLocks noGrp="1"/>
          </p:cNvSpPr>
          <p:nvPr>
            <p:ph type="sldNum" sz="quarter" idx="10"/>
          </p:nvPr>
        </p:nvSpPr>
        <p:spPr/>
        <p:txBody>
          <a:bodyPr/>
          <a:lstStyle/>
          <a:p>
            <a:fld id="{84AA3651-4A36-422F-A625-57F959B19433}" type="slidenum">
              <a:rPr lang="fr-FR" smtClean="0"/>
              <a:pPr/>
              <a:t>5</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fr-FR" smtClean="0"/>
              <a:t>Modifiez le style du titre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110722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925801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fr-FR" smtClean="0"/>
              <a:t>Modifiez le style du titre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16785261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fr-FR" smtClean="0"/>
              <a:t>Modifiez le style du titre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smtClean="0"/>
              <a:t>Modifier les styles du texte du masque</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0551766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2724388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23304412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smtClean="0"/>
              <a:t>Modifiez le style du titre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7049046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13394301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310022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dirty="0"/>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dirty="0"/>
          </a:p>
        </p:txBody>
      </p:sp>
      <p:pic>
        <p:nvPicPr>
          <p:cNvPr id="8" name="Image 7"/>
          <p:cNvPicPr/>
          <p:nvPr userDrawn="1"/>
        </p:nvPicPr>
        <p:blipFill>
          <a:blip r:embed="rId2" cstate="print">
            <a:extLst>
              <a:ext uri="{28A0092B-C50C-407E-A947-70E740481C1C}">
                <a14:useLocalDpi xmlns:a14="http://schemas.microsoft.com/office/drawing/2010/main" val="0"/>
              </a:ext>
            </a:extLst>
          </a:blip>
          <a:stretch>
            <a:fillRect/>
          </a:stretch>
        </p:blipFill>
        <p:spPr>
          <a:xfrm>
            <a:off x="3676650" y="6381750"/>
            <a:ext cx="1790700" cy="476250"/>
          </a:xfrm>
          <a:prstGeom prst="rect">
            <a:avLst/>
          </a:prstGeom>
        </p:spPr>
      </p:pic>
    </p:spTree>
    <p:extLst>
      <p:ext uri="{BB962C8B-B14F-4D97-AF65-F5344CB8AC3E}">
        <p14:creationId xmlns:p14="http://schemas.microsoft.com/office/powerpoint/2010/main" val="3195280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35564211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30266247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2541014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7" name="Date Placeholder 2"/>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2514884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37681068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7" name="Date Placeholder 4"/>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46029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6C160C81-6657-4E19-9E71-8E3E8023B8D8}" type="datetimeFigureOut">
              <a:rPr lang="fr-FR" smtClean="0"/>
              <a:pPr/>
              <a:t>21/12/2025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A39FFC-E914-43C5-8EF5-6B4012725F8F}" type="slidenum">
              <a:rPr lang="fr-FR" smtClean="0"/>
              <a:pPr/>
              <a:t>‹N°›</a:t>
            </a:fld>
            <a:endParaRPr lang="fr-FR"/>
          </a:p>
        </p:txBody>
      </p:sp>
    </p:spTree>
    <p:extLst>
      <p:ext uri="{BB962C8B-B14F-4D97-AF65-F5344CB8AC3E}">
        <p14:creationId xmlns:p14="http://schemas.microsoft.com/office/powerpoint/2010/main" val="59781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fr-FR" smtClean="0"/>
              <a:t>Modifiez le style du titre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C160C81-6657-4E19-9E71-8E3E8023B8D8}" type="datetimeFigureOut">
              <a:rPr lang="fr-FR" smtClean="0"/>
              <a:pPr/>
              <a:t>21/12/2025</a:t>
            </a:fld>
            <a:endParaRPr lang="fr-F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97A39FFC-E914-43C5-8EF5-6B4012725F8F}" type="slidenum">
              <a:rPr lang="fr-FR" smtClean="0"/>
              <a:pPr/>
              <a:t>‹N°›</a:t>
            </a:fld>
            <a:endParaRPr lang="fr-FR"/>
          </a:p>
        </p:txBody>
      </p:sp>
    </p:spTree>
    <p:extLst>
      <p:ext uri="{BB962C8B-B14F-4D97-AF65-F5344CB8AC3E}">
        <p14:creationId xmlns:p14="http://schemas.microsoft.com/office/powerpoint/2010/main" val="77679044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2306687"/>
          </a:xfrm>
        </p:spPr>
        <p:txBody>
          <a:bodyPr>
            <a:noAutofit/>
          </a:bodyPr>
          <a:lstStyle/>
          <a:p>
            <a:pPr algn="ctr"/>
            <a:r>
              <a:rPr lang="fr-FR" sz="3200" b="1" dirty="0">
                <a:latin typeface="Arial" pitchFamily="34" charset="0"/>
                <a:cs typeface="Arial" pitchFamily="34" charset="0"/>
              </a:rPr>
              <a:t>Coopération </a:t>
            </a:r>
            <a:r>
              <a:rPr lang="fr-FR" sz="3200" b="1" dirty="0" err="1">
                <a:latin typeface="Arial" pitchFamily="34" charset="0"/>
                <a:cs typeface="Arial" pitchFamily="34" charset="0"/>
              </a:rPr>
              <a:t>CNCC</a:t>
            </a:r>
            <a:r>
              <a:rPr lang="fr-FR" sz="3200" b="1" dirty="0">
                <a:latin typeface="Arial" pitchFamily="34" charset="0"/>
                <a:cs typeface="Arial" pitchFamily="34" charset="0"/>
              </a:rPr>
              <a:t>-CTRF : feedback, </a:t>
            </a:r>
            <a:r>
              <a:rPr lang="fr-FR" sz="3200" b="1" dirty="0" smtClean="0">
                <a:latin typeface="Arial" pitchFamily="34" charset="0"/>
                <a:cs typeface="Arial" pitchFamily="34" charset="0"/>
              </a:rPr>
              <a:t>bonnes </a:t>
            </a:r>
            <a:r>
              <a:rPr lang="fr-FR" sz="3200" b="1" dirty="0">
                <a:latin typeface="Arial" pitchFamily="34" charset="0"/>
                <a:cs typeface="Arial" pitchFamily="34" charset="0"/>
              </a:rPr>
              <a:t>pratiques et montée en qualité des déclarations issues des commissaires aux comptes</a:t>
            </a:r>
            <a:endParaRPr lang="fr-FR" sz="3200" dirty="0">
              <a:latin typeface="Arial" pitchFamily="34" charset="0"/>
              <a:cs typeface="Arial" pitchFamily="34" charset="0"/>
            </a:endParaRPr>
          </a:p>
        </p:txBody>
      </p:sp>
      <p:sp>
        <p:nvSpPr>
          <p:cNvPr id="3" name="Sous-titre 2"/>
          <p:cNvSpPr>
            <a:spLocks noGrp="1"/>
          </p:cNvSpPr>
          <p:nvPr>
            <p:ph type="subTitle" idx="1"/>
          </p:nvPr>
        </p:nvSpPr>
        <p:spPr>
          <a:xfrm>
            <a:off x="1371600" y="4653136"/>
            <a:ext cx="6400800" cy="985664"/>
          </a:xfrm>
        </p:spPr>
        <p:txBody>
          <a:bodyPr/>
          <a:lstStyle/>
          <a:p>
            <a:r>
              <a:rPr lang="fr-FR" b="1" dirty="0" smtClean="0">
                <a:latin typeface="Arial" pitchFamily="34" charset="0"/>
                <a:cs typeface="Arial" pitchFamily="34" charset="0"/>
              </a:rPr>
              <a:t>Alger le 23 décembre 2025</a:t>
            </a:r>
            <a:endParaRPr lang="fr-FR" dirty="0" smtClean="0">
              <a:latin typeface="Arial" pitchFamily="34" charset="0"/>
              <a:cs typeface="Arial" pitchFamily="34" charset="0"/>
            </a:endParaRPr>
          </a:p>
          <a:p>
            <a:endParaRPr lang="fr-FR" dirty="0"/>
          </a:p>
        </p:txBody>
      </p:sp>
      <p:sp>
        <p:nvSpPr>
          <p:cNvPr id="4" name="Rectangle 3"/>
          <p:cNvSpPr/>
          <p:nvPr/>
        </p:nvSpPr>
        <p:spPr>
          <a:xfrm>
            <a:off x="971600" y="260648"/>
            <a:ext cx="6480720" cy="400110"/>
          </a:xfrm>
          <a:prstGeom prst="rect">
            <a:avLst/>
          </a:prstGeom>
        </p:spPr>
        <p:txBody>
          <a:bodyPr wrap="square">
            <a:spAutoFit/>
          </a:bodyPr>
          <a:lstStyle/>
          <a:p>
            <a:pPr algn="ctr"/>
            <a:r>
              <a:rPr lang="fr-FR" sz="2000" b="1" dirty="0">
                <a:latin typeface="Arial" pitchFamily="34" charset="0"/>
                <a:cs typeface="Arial" pitchFamily="34" charset="0"/>
              </a:rPr>
              <a:t>République Algérienne Démocratique et Populaire</a:t>
            </a:r>
            <a:endParaRPr lang="fr-FR" sz="2000" dirty="0">
              <a:latin typeface="Arial" pitchFamily="34" charset="0"/>
              <a:cs typeface="Arial" pitchFamily="34" charset="0"/>
            </a:endParaRPr>
          </a:p>
        </p:txBody>
      </p:sp>
      <p:pic>
        <p:nvPicPr>
          <p:cNvPr id="5" name="Image 4"/>
          <p:cNvPicPr/>
          <p:nvPr/>
        </p:nvPicPr>
        <p:blipFill>
          <a:blip r:embed="rId2" cstate="print">
            <a:extLst>
              <a:ext uri="{28A0092B-C50C-407E-A947-70E740481C1C}">
                <a14:useLocalDpi xmlns:a14="http://schemas.microsoft.com/office/drawing/2010/main" val="0"/>
              </a:ext>
            </a:extLst>
          </a:blip>
          <a:stretch>
            <a:fillRect/>
          </a:stretch>
        </p:blipFill>
        <p:spPr>
          <a:xfrm>
            <a:off x="2771800" y="692696"/>
            <a:ext cx="2808312" cy="476250"/>
          </a:xfrm>
          <a:prstGeom prst="rect">
            <a:avLst/>
          </a:prstGeom>
        </p:spPr>
      </p:pic>
      <p:sp>
        <p:nvSpPr>
          <p:cNvPr id="6" name="Rectangle 5"/>
          <p:cNvSpPr/>
          <p:nvPr/>
        </p:nvSpPr>
        <p:spPr>
          <a:xfrm>
            <a:off x="611560" y="5589240"/>
            <a:ext cx="7200800" cy="824841"/>
          </a:xfrm>
          <a:prstGeom prst="rect">
            <a:avLst/>
          </a:prstGeom>
        </p:spPr>
        <p:txBody>
          <a:bodyPr wrap="square">
            <a:spAutoFit/>
          </a:bodyPr>
          <a:lstStyle/>
          <a:p>
            <a:pPr marL="342900" indent="-342900" algn="ctr">
              <a:spcBef>
                <a:spcPct val="20000"/>
              </a:spcBef>
            </a:pPr>
            <a:r>
              <a:rPr lang="fr-FR" sz="1400" b="1" dirty="0" smtClean="0">
                <a:solidFill>
                  <a:schemeClr val="tx1">
                    <a:tint val="75000"/>
                  </a:schemeClr>
                </a:solidFill>
                <a:latin typeface="Arial" pitchFamily="34" charset="0"/>
                <a:cs typeface="Arial" pitchFamily="34" charset="0"/>
              </a:rPr>
              <a:t>Présenté</a:t>
            </a:r>
            <a:r>
              <a:rPr lang="fr-FR" sz="1400" dirty="0" smtClean="0">
                <a:latin typeface="Arial" pitchFamily="34" charset="0"/>
                <a:cs typeface="Arial" pitchFamily="34" charset="0"/>
              </a:rPr>
              <a:t> </a:t>
            </a:r>
            <a:r>
              <a:rPr lang="fr-FR" sz="1400" b="1" dirty="0" smtClean="0">
                <a:solidFill>
                  <a:schemeClr val="tx1">
                    <a:tint val="75000"/>
                  </a:schemeClr>
                </a:solidFill>
                <a:latin typeface="Arial" pitchFamily="34" charset="0"/>
                <a:cs typeface="Arial" pitchFamily="34" charset="0"/>
              </a:rPr>
              <a:t>par : </a:t>
            </a:r>
            <a:r>
              <a:rPr lang="fr-FR" sz="1400" b="1" dirty="0" err="1" smtClean="0">
                <a:solidFill>
                  <a:schemeClr val="tx1">
                    <a:tint val="75000"/>
                  </a:schemeClr>
                </a:solidFill>
                <a:latin typeface="Arial" pitchFamily="34" charset="0"/>
                <a:cs typeface="Arial" pitchFamily="34" charset="0"/>
              </a:rPr>
              <a:t>BENCHIKH</a:t>
            </a:r>
            <a:r>
              <a:rPr lang="fr-FR" sz="1400" b="1" dirty="0" smtClean="0">
                <a:solidFill>
                  <a:schemeClr val="tx1">
                    <a:tint val="75000"/>
                  </a:schemeClr>
                </a:solidFill>
                <a:latin typeface="Arial" pitchFamily="34" charset="0"/>
                <a:cs typeface="Arial" pitchFamily="34" charset="0"/>
              </a:rPr>
              <a:t> Ali </a:t>
            </a:r>
            <a:r>
              <a:rPr lang="fr-FR" sz="1400" b="1" dirty="0" err="1" smtClean="0">
                <a:solidFill>
                  <a:schemeClr val="tx1">
                    <a:tint val="75000"/>
                  </a:schemeClr>
                </a:solidFill>
                <a:latin typeface="Arial" pitchFamily="34" charset="0"/>
                <a:cs typeface="Arial" pitchFamily="34" charset="0"/>
              </a:rPr>
              <a:t>Abdessamad</a:t>
            </a:r>
            <a:endParaRPr lang="fr-FR" sz="1400" b="1" dirty="0" smtClean="0">
              <a:solidFill>
                <a:schemeClr val="tx1">
                  <a:tint val="75000"/>
                </a:schemeClr>
              </a:solidFill>
              <a:latin typeface="Arial" pitchFamily="34" charset="0"/>
              <a:cs typeface="Arial" pitchFamily="34" charset="0"/>
            </a:endParaRPr>
          </a:p>
          <a:p>
            <a:pPr marL="342900" indent="-342900" algn="ctr">
              <a:spcBef>
                <a:spcPct val="20000"/>
              </a:spcBef>
            </a:pPr>
            <a:r>
              <a:rPr lang="fr-FR" sz="1400" b="1" dirty="0" smtClean="0">
                <a:solidFill>
                  <a:schemeClr val="tx1">
                    <a:tint val="75000"/>
                  </a:schemeClr>
                </a:solidFill>
                <a:latin typeface="Arial" pitchFamily="34" charset="0"/>
                <a:cs typeface="Arial" pitchFamily="34" charset="0"/>
              </a:rPr>
              <a:t>Directeur de l’Inspection Externe </a:t>
            </a:r>
          </a:p>
          <a:p>
            <a:pPr marL="342900" indent="-342900" algn="ctr">
              <a:spcBef>
                <a:spcPct val="20000"/>
              </a:spcBef>
            </a:pPr>
            <a:r>
              <a:rPr lang="fr-FR" sz="1400" b="1" dirty="0" smtClean="0">
                <a:solidFill>
                  <a:schemeClr val="tx1">
                    <a:tint val="75000"/>
                  </a:schemeClr>
                </a:solidFill>
                <a:latin typeface="Arial" pitchFamily="34" charset="0"/>
                <a:cs typeface="Arial" pitchFamily="34" charset="0"/>
              </a:rPr>
              <a:t>Banque d’Algérie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latin typeface="Arial" pitchFamily="34" charset="0"/>
                <a:cs typeface="Arial" pitchFamily="34" charset="0"/>
              </a:rPr>
              <a:t>Indicateurs de soupçon liés au blanchiment d'argent</a:t>
            </a:r>
            <a:endParaRPr lang="fr-FR" sz="3200"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r>
              <a:rPr lang="fr-FR" b="1" dirty="0" smtClean="0">
                <a:latin typeface="Arial" pitchFamily="34" charset="0"/>
                <a:cs typeface="Arial" pitchFamily="34" charset="0"/>
              </a:rPr>
              <a:t>Indicateurs liés aux comptes bancaires :</a:t>
            </a:r>
          </a:p>
          <a:p>
            <a:pPr algn="just">
              <a:buFont typeface="Wingdings" pitchFamily="2" charset="2"/>
              <a:buChar char="Ø"/>
            </a:pPr>
            <a:r>
              <a:rPr lang="fr-FR" dirty="0" smtClean="0">
                <a:latin typeface="Arial" pitchFamily="34" charset="0"/>
                <a:cs typeface="Arial" pitchFamily="34" charset="0"/>
              </a:rPr>
              <a:t>Transferts entrants suivis d'opérations de retrait ou de transferts sortants ;</a:t>
            </a:r>
          </a:p>
          <a:p>
            <a:pPr algn="just">
              <a:buFont typeface="Wingdings" pitchFamily="2" charset="2"/>
              <a:buChar char="Ø"/>
            </a:pPr>
            <a:r>
              <a:rPr lang="fr-FR" dirty="0" smtClean="0">
                <a:latin typeface="Arial" pitchFamily="34" charset="0"/>
                <a:cs typeface="Arial" pitchFamily="34" charset="0"/>
              </a:rPr>
              <a:t>Dépôts de sommes importantes, transactions avec des montants ronds et répétition des opérations de dépôt indiquant la fragmentation d'un montant important ;</a:t>
            </a:r>
          </a:p>
          <a:p>
            <a:pPr algn="just">
              <a:buFont typeface="Wingdings" pitchFamily="2" charset="2"/>
              <a:buChar char="Ø"/>
            </a:pPr>
            <a:r>
              <a:rPr lang="fr-FR" dirty="0" smtClean="0">
                <a:latin typeface="Arial" pitchFamily="34" charset="0"/>
                <a:cs typeface="Arial" pitchFamily="34" charset="0"/>
              </a:rPr>
              <a:t>Mouvement ou activité soudaine dans un compte inactif.</a:t>
            </a:r>
          </a:p>
          <a:p>
            <a:pPr algn="just"/>
            <a:endParaRPr lang="fr-FR"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Indicateurs de soupçon liés au blanchiment d'argent </a:t>
            </a:r>
            <a:r>
              <a:rPr lang="fr-FR" sz="3600" b="1" dirty="0" smtClean="0">
                <a:latin typeface="Arial" pitchFamily="34" charset="0"/>
                <a:cs typeface="Arial" pitchFamily="34" charset="0"/>
              </a:rPr>
              <a:t>(suite)</a:t>
            </a:r>
            <a:endParaRPr lang="fr-FR" dirty="0"/>
          </a:p>
        </p:txBody>
      </p:sp>
      <p:sp>
        <p:nvSpPr>
          <p:cNvPr id="3" name="Espace réservé du contenu 2"/>
          <p:cNvSpPr>
            <a:spLocks noGrp="1"/>
          </p:cNvSpPr>
          <p:nvPr>
            <p:ph idx="1"/>
          </p:nvPr>
        </p:nvSpPr>
        <p:spPr/>
        <p:txBody>
          <a:bodyPr>
            <a:normAutofit fontScale="70000" lnSpcReduction="20000"/>
          </a:bodyPr>
          <a:lstStyle/>
          <a:p>
            <a:pPr algn="just"/>
            <a:r>
              <a:rPr lang="fr-FR" b="1" dirty="0" smtClean="0">
                <a:latin typeface="Arial" pitchFamily="34" charset="0"/>
                <a:cs typeface="Arial" pitchFamily="34" charset="0"/>
              </a:rPr>
              <a:t>Indicateurs des transactions financières :</a:t>
            </a:r>
          </a:p>
          <a:p>
            <a:pPr algn="just">
              <a:buFont typeface="Wingdings" pitchFamily="2" charset="2"/>
              <a:buChar char="Ø"/>
            </a:pPr>
            <a:r>
              <a:rPr lang="fr-FR" dirty="0" smtClean="0">
                <a:latin typeface="Arial" pitchFamily="34" charset="0"/>
                <a:cs typeface="Arial" pitchFamily="34" charset="0"/>
              </a:rPr>
              <a:t>Achat répété d'obligations de fonds non nominatives ;</a:t>
            </a:r>
          </a:p>
          <a:p>
            <a:pPr algn="just">
              <a:buFont typeface="Wingdings" pitchFamily="2" charset="2"/>
              <a:buChar char="Ø"/>
            </a:pPr>
            <a:r>
              <a:rPr lang="fr-FR" dirty="0" smtClean="0">
                <a:latin typeface="Arial" pitchFamily="34" charset="0"/>
                <a:cs typeface="Arial" pitchFamily="34" charset="0"/>
              </a:rPr>
              <a:t>Transferts de montants égaux vers plusieurs personnes ou vers une seule personne sur plusieurs comptes ;</a:t>
            </a:r>
          </a:p>
          <a:p>
            <a:pPr algn="just">
              <a:buFont typeface="Wingdings" pitchFamily="2" charset="2"/>
              <a:buChar char="Ø"/>
            </a:pPr>
            <a:r>
              <a:rPr lang="fr-FR" dirty="0" smtClean="0">
                <a:latin typeface="Arial" pitchFamily="34" charset="0"/>
                <a:cs typeface="Arial" pitchFamily="34" charset="0"/>
              </a:rPr>
              <a:t>Inadéquation entre le type de marchandise objet du commerce et la nature de l'activité du client.</a:t>
            </a:r>
          </a:p>
          <a:p>
            <a:pPr algn="just"/>
            <a:r>
              <a:rPr lang="fr-FR" b="1" dirty="0" smtClean="0">
                <a:latin typeface="Arial" pitchFamily="34" charset="0"/>
                <a:cs typeface="Arial" pitchFamily="34" charset="0"/>
              </a:rPr>
              <a:t>Indicateurs comportementaux :</a:t>
            </a:r>
          </a:p>
          <a:p>
            <a:pPr algn="just">
              <a:buFont typeface="Wingdings" pitchFamily="2" charset="2"/>
              <a:buChar char="Ø"/>
            </a:pPr>
            <a:r>
              <a:rPr lang="fr-FR" dirty="0" smtClean="0">
                <a:latin typeface="Arial" pitchFamily="34" charset="0"/>
                <a:cs typeface="Arial" pitchFamily="34" charset="0"/>
              </a:rPr>
              <a:t>Souci d'éviter de traiter avec les employés de la banque et esquive des communications des banquiers.</a:t>
            </a:r>
          </a:p>
          <a:p>
            <a:pPr algn="just">
              <a:buFont typeface="Wingdings" pitchFamily="2" charset="2"/>
              <a:buChar char="Ø"/>
            </a:pPr>
            <a:r>
              <a:rPr lang="fr-FR" dirty="0" smtClean="0">
                <a:latin typeface="Arial" pitchFamily="34" charset="0"/>
                <a:cs typeface="Arial" pitchFamily="34" charset="0"/>
              </a:rPr>
              <a:t>Annulation des transactions dès que l'employé de la banque demande des informations complémentaires ou manquantes.</a:t>
            </a:r>
          </a:p>
          <a:p>
            <a:pPr algn="just">
              <a:buFont typeface="Wingdings" pitchFamily="2" charset="2"/>
              <a:buChar char="Ø"/>
            </a:pPr>
            <a:r>
              <a:rPr lang="fr-FR" dirty="0" smtClean="0">
                <a:latin typeface="Arial" pitchFamily="34" charset="0"/>
                <a:cs typeface="Arial" pitchFamily="34" charset="0"/>
              </a:rPr>
              <a:t>Détention de plusieurs comptes bancaires ou postaux sans justification claire.</a:t>
            </a:r>
          </a:p>
          <a:p>
            <a:pPr algn="just">
              <a:buFont typeface="Wingdings" pitchFamily="2" charset="2"/>
              <a:buChar char="Ø"/>
            </a:pPr>
            <a:r>
              <a:rPr lang="fr-FR" dirty="0" smtClean="0">
                <a:latin typeface="Arial" pitchFamily="34" charset="0"/>
                <a:cs typeface="Arial" pitchFamily="34" charset="0"/>
              </a:rPr>
              <a:t>Manifestation de signes de confusion, et nombreuses demandes de renseignements sur les détails et mesures de lutte contre le blanchiment d'argent.</a:t>
            </a:r>
          </a:p>
          <a:p>
            <a:pPr algn="just"/>
            <a:endParaRPr lang="fr-FR"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Autofit/>
          </a:bodyPr>
          <a:lstStyle/>
          <a:p>
            <a:r>
              <a:rPr lang="fr-FR" sz="3000" b="1" dirty="0" smtClean="0">
                <a:latin typeface="Arial" pitchFamily="34" charset="0"/>
                <a:cs typeface="Arial" pitchFamily="34" charset="0"/>
              </a:rPr>
              <a:t>Indicateurs de soupçon spécifiques au </a:t>
            </a:r>
            <a:r>
              <a:rPr lang="fr-FR" sz="3000" b="1" dirty="0" err="1" smtClean="0">
                <a:latin typeface="Arial" pitchFamily="34" charset="0"/>
                <a:cs typeface="Arial" pitchFamily="34" charset="0"/>
              </a:rPr>
              <a:t>FT</a:t>
            </a:r>
            <a:r>
              <a:rPr lang="fr-FR" sz="3000" b="1" dirty="0" smtClean="0">
                <a:latin typeface="Arial" pitchFamily="34" charset="0"/>
                <a:cs typeface="Arial" pitchFamily="34" charset="0"/>
              </a:rPr>
              <a:t/>
            </a:r>
            <a:br>
              <a:rPr lang="fr-FR" sz="3000" b="1" dirty="0" smtClean="0">
                <a:latin typeface="Arial" pitchFamily="34" charset="0"/>
                <a:cs typeface="Arial" pitchFamily="34" charset="0"/>
              </a:rPr>
            </a:br>
            <a:endParaRPr lang="fr-FR" sz="3000" dirty="0">
              <a:latin typeface="Arial" pitchFamily="34" charset="0"/>
              <a:cs typeface="Arial" pitchFamily="34" charset="0"/>
            </a:endParaRPr>
          </a:p>
        </p:txBody>
      </p:sp>
      <p:sp>
        <p:nvSpPr>
          <p:cNvPr id="3" name="Espace réservé du contenu 2"/>
          <p:cNvSpPr>
            <a:spLocks noGrp="1"/>
          </p:cNvSpPr>
          <p:nvPr>
            <p:ph idx="1"/>
          </p:nvPr>
        </p:nvSpPr>
        <p:spPr>
          <a:xfrm>
            <a:off x="457200" y="908720"/>
            <a:ext cx="8229600" cy="5217443"/>
          </a:xfrm>
        </p:spPr>
        <p:txBody>
          <a:bodyPr>
            <a:normAutofit/>
          </a:bodyPr>
          <a:lstStyle/>
          <a:p>
            <a:pPr algn="just"/>
            <a:r>
              <a:rPr lang="fr-FR" dirty="0" smtClean="0">
                <a:latin typeface="Arial" pitchFamily="34" charset="0"/>
                <a:cs typeface="Arial" pitchFamily="34" charset="0"/>
              </a:rPr>
              <a:t>Collecte de dons de manière informelle et sans licence par des organisations à but non lucratif ;</a:t>
            </a:r>
          </a:p>
          <a:p>
            <a:pPr algn="just"/>
            <a:r>
              <a:rPr lang="fr-FR" dirty="0" smtClean="0">
                <a:latin typeface="Arial" pitchFamily="34" charset="0"/>
                <a:cs typeface="Arial" pitchFamily="34" charset="0"/>
              </a:rPr>
              <a:t>Transferts fréquents vers ou depuis des pays connaissant des problèmes et des troubles politiques ou sécuritaires ;</a:t>
            </a:r>
          </a:p>
          <a:p>
            <a:pPr algn="just"/>
            <a:r>
              <a:rPr lang="fr-FR" dirty="0" smtClean="0">
                <a:latin typeface="Arial" pitchFamily="34" charset="0"/>
                <a:cs typeface="Arial" pitchFamily="34" charset="0"/>
              </a:rPr>
              <a:t>Valeur des transactions financières ne correspondant pas aux informations disponibles sur le suspect, son activité et ses revenus ;</a:t>
            </a:r>
          </a:p>
          <a:p>
            <a:pPr algn="just"/>
            <a:r>
              <a:rPr lang="fr-FR" dirty="0" smtClean="0">
                <a:latin typeface="Arial" pitchFamily="34" charset="0"/>
                <a:cs typeface="Arial" pitchFamily="34" charset="0"/>
              </a:rPr>
              <a:t>Transactions avec de nombreuses personnes de nationalités étrangères sans justification claire ;</a:t>
            </a:r>
          </a:p>
          <a:p>
            <a:pPr algn="just"/>
            <a:r>
              <a:rPr lang="fr-FR" dirty="0" smtClean="0">
                <a:latin typeface="Arial" pitchFamily="34" charset="0"/>
                <a:cs typeface="Arial" pitchFamily="34" charset="0"/>
              </a:rPr>
              <a:t>Traitement avec des parties faisant l'objet d'enquêtes de la part d'organismes d'enquête étrangers.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800" b="1" dirty="0" smtClean="0">
                <a:latin typeface="Arial" pitchFamily="34" charset="0"/>
                <a:cs typeface="Arial" pitchFamily="34" charset="0"/>
              </a:rPr>
              <a:t>Exemple 1 : Transactions transfrontalières </a:t>
            </a:r>
            <a:r>
              <a:rPr lang="fr-FR" sz="2800" b="1" dirty="0">
                <a:latin typeface="Arial" pitchFamily="34" charset="0"/>
                <a:cs typeface="Arial" pitchFamily="34" charset="0"/>
              </a:rPr>
              <a:t>a</a:t>
            </a:r>
            <a:r>
              <a:rPr lang="fr-FR" sz="2800" b="1" dirty="0" smtClean="0">
                <a:latin typeface="Arial" pitchFamily="34" charset="0"/>
                <a:cs typeface="Arial" pitchFamily="34" charset="0"/>
              </a:rPr>
              <a:t>normales (services fictifs)</a:t>
            </a:r>
            <a:endParaRPr lang="fr-FR" sz="2800" b="1" dirty="0">
              <a:latin typeface="Arial" pitchFamily="34" charset="0"/>
              <a:cs typeface="Arial" pitchFamily="34" charset="0"/>
            </a:endParaRPr>
          </a:p>
        </p:txBody>
      </p:sp>
      <p:sp>
        <p:nvSpPr>
          <p:cNvPr id="3" name="Espace réservé du contenu 2"/>
          <p:cNvSpPr>
            <a:spLocks noGrp="1"/>
          </p:cNvSpPr>
          <p:nvPr>
            <p:ph idx="1"/>
          </p:nvPr>
        </p:nvSpPr>
        <p:spPr/>
        <p:txBody>
          <a:bodyPr>
            <a:normAutofit fontScale="92500" lnSpcReduction="10000"/>
          </a:bodyPr>
          <a:lstStyle/>
          <a:p>
            <a:pPr algn="just"/>
            <a:r>
              <a:rPr lang="fr-FR" b="1" dirty="0" smtClean="0">
                <a:latin typeface="Arial" pitchFamily="34" charset="0"/>
                <a:cs typeface="Arial" pitchFamily="34" charset="0"/>
              </a:rPr>
              <a:t>Client soupçonné :</a:t>
            </a:r>
            <a:r>
              <a:rPr lang="fr-FR" dirty="0" smtClean="0">
                <a:latin typeface="Arial" pitchFamily="34" charset="0"/>
                <a:cs typeface="Arial" pitchFamily="34" charset="0"/>
              </a:rPr>
              <a:t> Une </a:t>
            </a:r>
            <a:r>
              <a:rPr lang="fr-FR" dirty="0">
                <a:latin typeface="Arial" pitchFamily="34" charset="0"/>
                <a:cs typeface="Arial" pitchFamily="34" charset="0"/>
              </a:rPr>
              <a:t>s</a:t>
            </a:r>
            <a:r>
              <a:rPr lang="fr-FR" dirty="0" smtClean="0">
                <a:latin typeface="Arial" pitchFamily="34" charset="0"/>
                <a:cs typeface="Arial" pitchFamily="34" charset="0"/>
              </a:rPr>
              <a:t>ociété de distribution </a:t>
            </a:r>
            <a:r>
              <a:rPr lang="fr-FR" dirty="0">
                <a:latin typeface="Arial" pitchFamily="34" charset="0"/>
                <a:cs typeface="Arial" pitchFamily="34" charset="0"/>
              </a:rPr>
              <a:t>l</a:t>
            </a:r>
            <a:r>
              <a:rPr lang="fr-FR" dirty="0" smtClean="0">
                <a:latin typeface="Arial" pitchFamily="34" charset="0"/>
                <a:cs typeface="Arial" pitchFamily="34" charset="0"/>
              </a:rPr>
              <a:t>ocale algérienne ;</a:t>
            </a:r>
          </a:p>
          <a:p>
            <a:pPr algn="just"/>
            <a:r>
              <a:rPr lang="fr-FR" b="1" dirty="0" smtClean="0">
                <a:latin typeface="Arial" pitchFamily="34" charset="0"/>
                <a:cs typeface="Arial" pitchFamily="34" charset="0"/>
              </a:rPr>
              <a:t>Contrepartie :</a:t>
            </a:r>
            <a:r>
              <a:rPr lang="fr-FR" dirty="0" smtClean="0">
                <a:latin typeface="Arial" pitchFamily="34" charset="0"/>
                <a:cs typeface="Arial" pitchFamily="34" charset="0"/>
              </a:rPr>
              <a:t> Une </a:t>
            </a:r>
            <a:r>
              <a:rPr lang="fr-FR" dirty="0">
                <a:latin typeface="Arial" pitchFamily="34" charset="0"/>
                <a:cs typeface="Arial" pitchFamily="34" charset="0"/>
              </a:rPr>
              <a:t>s</a:t>
            </a:r>
            <a:r>
              <a:rPr lang="fr-FR" dirty="0" smtClean="0">
                <a:latin typeface="Arial" pitchFamily="34" charset="0"/>
                <a:cs typeface="Arial" pitchFamily="34" charset="0"/>
              </a:rPr>
              <a:t>ociété de conseil ou de prestation de services </a:t>
            </a:r>
            <a:r>
              <a:rPr lang="fr-FR" dirty="0">
                <a:latin typeface="Arial" pitchFamily="34" charset="0"/>
                <a:cs typeface="Arial" pitchFamily="34" charset="0"/>
              </a:rPr>
              <a:t>é</a:t>
            </a:r>
            <a:r>
              <a:rPr lang="fr-FR" dirty="0" smtClean="0">
                <a:latin typeface="Arial" pitchFamily="34" charset="0"/>
                <a:cs typeface="Arial" pitchFamily="34" charset="0"/>
              </a:rPr>
              <a:t>trangère basée dans une juridiction à risque ;</a:t>
            </a:r>
          </a:p>
          <a:p>
            <a:pPr algn="just"/>
            <a:r>
              <a:rPr lang="fr-FR" b="1" dirty="0" smtClean="0">
                <a:latin typeface="Arial" pitchFamily="34" charset="0"/>
                <a:cs typeface="Arial" pitchFamily="34" charset="0"/>
              </a:rPr>
              <a:t>Contexte opérationnel :</a:t>
            </a:r>
            <a:r>
              <a:rPr lang="fr-FR" dirty="0" smtClean="0">
                <a:latin typeface="Arial" pitchFamily="34" charset="0"/>
                <a:cs typeface="Arial" pitchFamily="34" charset="0"/>
              </a:rPr>
              <a:t> Le client ordonne un virement important à l'étranger pour le paiement d'une "étude de marché". Le montant de ce virement est totalement disproportionné par rapport au chiffre d'affaires du client et/ou au service qui est censé être rendu (le livrable n'existe pas ou est de faible qualité) ;</a:t>
            </a:r>
          </a:p>
          <a:p>
            <a:pPr algn="just"/>
            <a:r>
              <a:rPr lang="fr-FR" b="1" dirty="0" smtClean="0">
                <a:latin typeface="Arial" pitchFamily="34" charset="0"/>
                <a:cs typeface="Arial" pitchFamily="34" charset="0"/>
              </a:rPr>
              <a:t>Insuffisance initiale :</a:t>
            </a:r>
            <a:r>
              <a:rPr lang="fr-FR" dirty="0" smtClean="0">
                <a:latin typeface="Arial" pitchFamily="34" charset="0"/>
                <a:cs typeface="Arial" pitchFamily="34" charset="0"/>
              </a:rPr>
              <a:t> La banque se contente de signaler la destination du virement (pays à risque) sans analyser la substance économique du service acheté.</a:t>
            </a:r>
          </a:p>
          <a:p>
            <a:pPr algn="just"/>
            <a:endParaRPr lang="fr-FR"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txBody>
          <a:bodyPr>
            <a:normAutofit/>
          </a:bodyPr>
          <a:lstStyle/>
          <a:p>
            <a:r>
              <a:rPr lang="fr-FR" sz="2400" b="1" dirty="0" smtClean="0">
                <a:latin typeface="Arial" pitchFamily="34" charset="0"/>
                <a:cs typeface="Arial" pitchFamily="34" charset="0"/>
              </a:rPr>
              <a:t>Exemple 1 : Transactions transfrontalières anormales </a:t>
            </a:r>
            <a:endParaRPr lang="fr-FR" sz="2400" dirty="0"/>
          </a:p>
        </p:txBody>
      </p:sp>
      <p:graphicFrame>
        <p:nvGraphicFramePr>
          <p:cNvPr id="4" name="Espace réservé du contenu 3"/>
          <p:cNvGraphicFramePr>
            <a:graphicFrameLocks noGrp="1"/>
          </p:cNvGraphicFramePr>
          <p:nvPr>
            <p:ph idx="1"/>
          </p:nvPr>
        </p:nvGraphicFramePr>
        <p:xfrm>
          <a:off x="457200" y="764705"/>
          <a:ext cx="8229600" cy="5501781"/>
        </p:xfrm>
        <a:graphic>
          <a:graphicData uri="http://schemas.openxmlformats.org/drawingml/2006/table">
            <a:tbl>
              <a:tblPr firstRow="1" bandRow="1">
                <a:tableStyleId>{073A0DAA-6AF3-43AB-8588-CEC1D06C72B9}</a:tableStyleId>
              </a:tblPr>
              <a:tblGrid>
                <a:gridCol w="1378496">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4546848">
                  <a:extLst>
                    <a:ext uri="{9D8B030D-6E8A-4147-A177-3AD203B41FA5}">
                      <a16:colId xmlns:a16="http://schemas.microsoft.com/office/drawing/2014/main" val="20002"/>
                    </a:ext>
                  </a:extLst>
                </a:gridCol>
              </a:tblGrid>
              <a:tr h="508578">
                <a:tc>
                  <a:txBody>
                    <a:bodyPr/>
                    <a:lstStyle/>
                    <a:p>
                      <a:pPr algn="ctr">
                        <a:lnSpc>
                          <a:spcPct val="115000"/>
                        </a:lnSpc>
                        <a:spcAft>
                          <a:spcPts val="0"/>
                        </a:spcAft>
                      </a:pPr>
                      <a:r>
                        <a:rPr lang="fr-FR" sz="1500" dirty="0">
                          <a:latin typeface="Arial" pitchFamily="34" charset="0"/>
                          <a:cs typeface="Arial" pitchFamily="34" charset="0"/>
                        </a:rPr>
                        <a:t>Section du </a:t>
                      </a:r>
                      <a:r>
                        <a:rPr lang="fr-FR" sz="1500" dirty="0" smtClean="0">
                          <a:latin typeface="Arial" pitchFamily="34" charset="0"/>
                          <a:cs typeface="Arial" pitchFamily="34" charset="0"/>
                        </a:rPr>
                        <a:t>modèle </a:t>
                      </a:r>
                      <a:r>
                        <a:rPr lang="fr-FR" sz="1500" dirty="0">
                          <a:latin typeface="Arial" pitchFamily="34" charset="0"/>
                          <a:cs typeface="Arial" pitchFamily="34" charset="0"/>
                        </a:rPr>
                        <a:t>06-05</a:t>
                      </a:r>
                      <a:endParaRPr lang="fr-FR" sz="1500" dirty="0">
                        <a:latin typeface="Arial" pitchFamily="34" charset="0"/>
                        <a:ea typeface="Calibri"/>
                        <a:cs typeface="Arial" pitchFamily="34" charset="0"/>
                      </a:endParaRPr>
                    </a:p>
                  </a:txBody>
                  <a:tcPr marL="9525" marR="9525" marT="9525" marB="9525" anchor="ctr"/>
                </a:tc>
                <a:tc>
                  <a:txBody>
                    <a:bodyPr/>
                    <a:lstStyle/>
                    <a:p>
                      <a:pPr algn="ctr">
                        <a:lnSpc>
                          <a:spcPct val="115000"/>
                        </a:lnSpc>
                        <a:spcAft>
                          <a:spcPts val="0"/>
                        </a:spcAft>
                      </a:pPr>
                      <a:r>
                        <a:rPr lang="fr-FR" sz="1500" dirty="0">
                          <a:latin typeface="Arial" pitchFamily="34" charset="0"/>
                          <a:cs typeface="Arial" pitchFamily="34" charset="0"/>
                        </a:rPr>
                        <a:t>Insuffisance de la </a:t>
                      </a:r>
                      <a:r>
                        <a:rPr lang="fr-FR" sz="1500" dirty="0" smtClean="0">
                          <a:latin typeface="Arial" pitchFamily="34" charset="0"/>
                          <a:cs typeface="Arial" pitchFamily="34" charset="0"/>
                        </a:rPr>
                        <a:t>déclaration </a:t>
                      </a:r>
                      <a:endParaRPr lang="fr-FR" sz="1500" dirty="0">
                        <a:latin typeface="Arial" pitchFamily="34" charset="0"/>
                        <a:ea typeface="Calibri"/>
                        <a:cs typeface="Arial" pitchFamily="34" charset="0"/>
                      </a:endParaRPr>
                    </a:p>
                  </a:txBody>
                  <a:tcPr marL="9525" marR="9525" marT="9525" marB="9525" anchor="ctr"/>
                </a:tc>
                <a:tc>
                  <a:txBody>
                    <a:bodyPr/>
                    <a:lstStyle/>
                    <a:p>
                      <a:pPr algn="ctr">
                        <a:lnSpc>
                          <a:spcPct val="115000"/>
                        </a:lnSpc>
                        <a:spcAft>
                          <a:spcPts val="0"/>
                        </a:spcAft>
                      </a:pPr>
                      <a:r>
                        <a:rPr lang="fr-FR" sz="1500" dirty="0">
                          <a:latin typeface="Arial" pitchFamily="34" charset="0"/>
                          <a:cs typeface="Arial" pitchFamily="34" charset="0"/>
                        </a:rPr>
                        <a:t>Recommandation de la CTRF</a:t>
                      </a:r>
                      <a:endParaRPr lang="fr-FR" sz="15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0"/>
                  </a:ext>
                </a:extLst>
              </a:tr>
              <a:tr h="1481661">
                <a:tc>
                  <a:txBody>
                    <a:bodyPr/>
                    <a:lstStyle/>
                    <a:p>
                      <a:pPr algn="l">
                        <a:lnSpc>
                          <a:spcPct val="115000"/>
                        </a:lnSpc>
                        <a:spcAft>
                          <a:spcPts val="0"/>
                        </a:spcAft>
                      </a:pPr>
                      <a:r>
                        <a:rPr lang="fr-FR" sz="1400" dirty="0">
                          <a:latin typeface="Arial" pitchFamily="34" charset="0"/>
                          <a:cs typeface="Arial" pitchFamily="34" charset="0"/>
                        </a:rPr>
                        <a:t>Section 6.1 (Opérations transfrontalières)</a:t>
                      </a:r>
                      <a:endParaRPr lang="fr-FR" sz="14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0"/>
                        </a:spcAft>
                      </a:pPr>
                      <a:r>
                        <a:rPr lang="fr-FR" sz="1500" dirty="0">
                          <a:latin typeface="Arial" pitchFamily="34" charset="0"/>
                          <a:cs typeface="Arial" pitchFamily="34" charset="0"/>
                        </a:rPr>
                        <a:t>Signalement d'un virement important vers un pays à risque, au profit d'une société A, pour "frais de conseil".</a:t>
                      </a:r>
                      <a:endParaRPr lang="fr-FR" sz="1500" b="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0"/>
                        </a:spcAft>
                      </a:pPr>
                      <a:r>
                        <a:rPr lang="fr-FR" sz="1500" dirty="0" smtClean="0">
                          <a:latin typeface="Arial" pitchFamily="34" charset="0"/>
                          <a:cs typeface="Arial" pitchFamily="34" charset="0"/>
                        </a:rPr>
                        <a:t>Exiger </a:t>
                      </a:r>
                      <a:r>
                        <a:rPr lang="fr-FR" sz="1500" dirty="0">
                          <a:latin typeface="Arial" pitchFamily="34" charset="0"/>
                          <a:cs typeface="Arial" pitchFamily="34" charset="0"/>
                        </a:rPr>
                        <a:t>et analyser le contrat de conseil. Si le montant est élevé et disproportionné par rapport à l'activité de la société algérienne ou si le prestataire étranger est une société boîte aux lettres (société sans substance économique réelle), le signaler comme absence de justification </a:t>
                      </a:r>
                      <a:r>
                        <a:rPr lang="fr-FR" sz="1500" dirty="0" smtClean="0">
                          <a:latin typeface="Arial" pitchFamily="34" charset="0"/>
                          <a:cs typeface="Arial" pitchFamily="34" charset="0"/>
                        </a:rPr>
                        <a:t>économique.</a:t>
                      </a:r>
                      <a:endParaRPr lang="fr-FR" sz="1500" b="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1"/>
                  </a:ext>
                </a:extLst>
              </a:tr>
              <a:tr h="1883937">
                <a:tc>
                  <a:txBody>
                    <a:bodyPr/>
                    <a:lstStyle/>
                    <a:p>
                      <a:pPr algn="l">
                        <a:lnSpc>
                          <a:spcPct val="115000"/>
                        </a:lnSpc>
                        <a:spcAft>
                          <a:spcPts val="0"/>
                        </a:spcAft>
                      </a:pPr>
                      <a:r>
                        <a:rPr lang="fr-FR" sz="1400" dirty="0">
                          <a:latin typeface="Arial" pitchFamily="34" charset="0"/>
                          <a:cs typeface="Arial" pitchFamily="34" charset="0"/>
                        </a:rPr>
                        <a:t>Section 7 (Motifs du soupçon)</a:t>
                      </a:r>
                      <a:endParaRPr lang="fr-FR" sz="14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0"/>
                        </a:spcAft>
                      </a:pPr>
                      <a:r>
                        <a:rPr lang="fr-FR" sz="1500" dirty="0">
                          <a:latin typeface="Arial" pitchFamily="34" charset="0"/>
                          <a:cs typeface="Arial" pitchFamily="34" charset="0"/>
                        </a:rPr>
                        <a:t>Le déclarant a coché "Importance du montant" (7.6) et "Non apparence de l'objet licite" (7.10) sans fournir de contexte.</a:t>
                      </a:r>
                      <a:endParaRPr lang="fr-FR" sz="15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0"/>
                        </a:spcAft>
                      </a:pPr>
                      <a:r>
                        <a:rPr lang="fr-FR" sz="1500" dirty="0" smtClean="0">
                          <a:latin typeface="Arial" pitchFamily="34" charset="0"/>
                          <a:cs typeface="Arial" pitchFamily="34" charset="0"/>
                        </a:rPr>
                        <a:t>Objet </a:t>
                      </a:r>
                      <a:r>
                        <a:rPr lang="fr-FR" sz="1500" dirty="0">
                          <a:latin typeface="Arial" pitchFamily="34" charset="0"/>
                          <a:cs typeface="Arial" pitchFamily="34" charset="0"/>
                        </a:rPr>
                        <a:t>du virement (conseil/étude) est souvent utilisé pour des transferts illicites de capitaux. La banque doit comparer ce virement aux transactions habituelles du client et s'assurer que le service a été effectivement rendu (ex. : un rapport de conseil doit exister). Si le bénéficiaire est une société nouvelle ou dans un secteur étranger à l'activité de la société algérienne, cela renforce le soupçon.</a:t>
                      </a:r>
                      <a:endParaRPr lang="fr-FR" sz="15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2"/>
                  </a:ext>
                </a:extLst>
              </a:tr>
              <a:tr h="1238391">
                <a:tc>
                  <a:txBody>
                    <a:bodyPr/>
                    <a:lstStyle/>
                    <a:p>
                      <a:pPr algn="l">
                        <a:lnSpc>
                          <a:spcPct val="115000"/>
                        </a:lnSpc>
                        <a:spcAft>
                          <a:spcPts val="0"/>
                        </a:spcAft>
                      </a:pPr>
                      <a:r>
                        <a:rPr lang="fr-FR" sz="1400" dirty="0">
                          <a:latin typeface="Arial" pitchFamily="34" charset="0"/>
                          <a:cs typeface="Arial" pitchFamily="34" charset="0"/>
                        </a:rPr>
                        <a:t>Section 10 (Conclusion et avis)</a:t>
                      </a:r>
                      <a:endParaRPr lang="fr-FR" sz="1400" dirty="0">
                        <a:latin typeface="Arial" pitchFamily="34" charset="0"/>
                        <a:ea typeface="Calibri"/>
                        <a:cs typeface="Arial" pitchFamily="34" charset="0"/>
                      </a:endParaRPr>
                    </a:p>
                  </a:txBody>
                  <a:tcPr marL="9525" marR="9525" marT="9525" marB="9525" anchor="ctr"/>
                </a:tc>
                <a:tc gridSpan="2">
                  <a:txBody>
                    <a:bodyPr/>
                    <a:lstStyle/>
                    <a:p>
                      <a:pPr algn="just">
                        <a:lnSpc>
                          <a:spcPct val="115000"/>
                        </a:lnSpc>
                        <a:spcAft>
                          <a:spcPts val="0"/>
                        </a:spcAft>
                      </a:pPr>
                      <a:r>
                        <a:rPr lang="fr-FR" sz="1500" dirty="0" smtClean="0">
                          <a:latin typeface="Arial" pitchFamily="34" charset="0"/>
                          <a:cs typeface="Arial" pitchFamily="34" charset="0"/>
                        </a:rPr>
                        <a:t>Indiquer </a:t>
                      </a:r>
                      <a:r>
                        <a:rPr lang="fr-FR" sz="1500" dirty="0">
                          <a:latin typeface="Arial" pitchFamily="34" charset="0"/>
                          <a:cs typeface="Arial" pitchFamily="34" charset="0"/>
                        </a:rPr>
                        <a:t>que l'opération présente un risque élevé d'évasion fiscale/transfert illicite de </a:t>
                      </a:r>
                      <a:r>
                        <a:rPr lang="fr-FR" sz="1500" dirty="0" smtClean="0">
                          <a:latin typeface="Arial" pitchFamily="34" charset="0"/>
                          <a:cs typeface="Arial" pitchFamily="34" charset="0"/>
                        </a:rPr>
                        <a:t>capitaux (Menace).</a:t>
                      </a:r>
                      <a:endParaRPr lang="fr-FR" sz="1500" dirty="0">
                        <a:latin typeface="Arial" pitchFamily="34" charset="0"/>
                        <a:ea typeface="Calibri"/>
                        <a:cs typeface="Arial" pitchFamily="34" charset="0"/>
                      </a:endParaRPr>
                    </a:p>
                  </a:txBody>
                  <a:tcPr marL="9525" marR="9525" marT="9525" marB="9525" anchor="ctr"/>
                </a:tc>
                <a:tc hMerge="1">
                  <a:txBody>
                    <a:bodyPr/>
                    <a:lstStyle/>
                    <a:p>
                      <a:pPr algn="just">
                        <a:lnSpc>
                          <a:spcPct val="115000"/>
                        </a:lnSpc>
                        <a:spcAft>
                          <a:spcPts val="0"/>
                        </a:spcAft>
                      </a:pPr>
                      <a:endParaRPr lang="fr-FR" sz="11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dirty="0" smtClean="0">
                <a:latin typeface="Arial" pitchFamily="34" charset="0"/>
                <a:cs typeface="Arial" pitchFamily="34" charset="0"/>
              </a:rPr>
              <a:t>Exemple 2 : Faux et usage de faux (factures </a:t>
            </a:r>
            <a:r>
              <a:rPr lang="fr-FR" sz="2400" b="1" dirty="0">
                <a:latin typeface="Arial" pitchFamily="34" charset="0"/>
                <a:cs typeface="Arial" pitchFamily="34" charset="0"/>
              </a:rPr>
              <a:t>f</a:t>
            </a:r>
            <a:r>
              <a:rPr lang="fr-FR" sz="2400" b="1" dirty="0" smtClean="0">
                <a:latin typeface="Arial" pitchFamily="34" charset="0"/>
                <a:cs typeface="Arial" pitchFamily="34" charset="0"/>
              </a:rPr>
              <a:t>ictives)</a:t>
            </a:r>
            <a:br>
              <a:rPr lang="fr-FR" sz="2400" b="1" dirty="0" smtClean="0">
                <a:latin typeface="Arial" pitchFamily="34" charset="0"/>
                <a:cs typeface="Arial" pitchFamily="34" charset="0"/>
              </a:rPr>
            </a:br>
            <a:endParaRPr lang="fr-FR" sz="2400" dirty="0">
              <a:latin typeface="Arial" pitchFamily="34" charset="0"/>
              <a:cs typeface="Arial" pitchFamily="34" charset="0"/>
            </a:endParaRPr>
          </a:p>
        </p:txBody>
      </p:sp>
      <p:sp>
        <p:nvSpPr>
          <p:cNvPr id="3" name="Espace réservé du contenu 2"/>
          <p:cNvSpPr>
            <a:spLocks noGrp="1"/>
          </p:cNvSpPr>
          <p:nvPr>
            <p:ph idx="1"/>
          </p:nvPr>
        </p:nvSpPr>
        <p:spPr/>
        <p:txBody>
          <a:bodyPr>
            <a:normAutofit fontScale="85000" lnSpcReduction="20000"/>
          </a:bodyPr>
          <a:lstStyle/>
          <a:p>
            <a:pPr algn="just"/>
            <a:r>
              <a:rPr lang="fr-FR" b="1" dirty="0" smtClean="0"/>
              <a:t>Client soupçonné :</a:t>
            </a:r>
            <a:r>
              <a:rPr lang="fr-FR" dirty="0" smtClean="0"/>
              <a:t> Une société importatrice Alpha (demandant un Credoc ou </a:t>
            </a:r>
            <a:r>
              <a:rPr lang="fr-FR" dirty="0" err="1" smtClean="0"/>
              <a:t>Remdoc</a:t>
            </a:r>
            <a:r>
              <a:rPr lang="fr-FR" dirty="0" smtClean="0"/>
              <a:t>) ;</a:t>
            </a:r>
          </a:p>
          <a:p>
            <a:pPr algn="just"/>
            <a:r>
              <a:rPr lang="fr-FR" b="1" dirty="0" smtClean="0"/>
              <a:t>Contrepartie :</a:t>
            </a:r>
            <a:r>
              <a:rPr lang="fr-FR" dirty="0" smtClean="0"/>
              <a:t> Un </a:t>
            </a:r>
            <a:r>
              <a:rPr lang="fr-FR" dirty="0"/>
              <a:t>f</a:t>
            </a:r>
            <a:r>
              <a:rPr lang="fr-FR" dirty="0" smtClean="0"/>
              <a:t>ournisseur </a:t>
            </a:r>
            <a:r>
              <a:rPr lang="fr-FR" dirty="0"/>
              <a:t>é</a:t>
            </a:r>
            <a:r>
              <a:rPr lang="fr-FR" dirty="0" smtClean="0"/>
              <a:t>tranger Bêta ;</a:t>
            </a:r>
          </a:p>
          <a:p>
            <a:pPr algn="just"/>
            <a:r>
              <a:rPr lang="fr-FR" b="1" dirty="0" smtClean="0"/>
              <a:t>Contexte opérationnel :</a:t>
            </a:r>
            <a:r>
              <a:rPr lang="fr-FR" dirty="0" smtClean="0"/>
              <a:t> La société Alpha initie une opération d'importation pour des marchandises (ex. : pièces détachées, matériel industriel). La facture commerciale fournie en justification est un faux intellectuel : elle indique un prix unitaire largement supérieur au prix réel du marché mondial. L'objectif est de transférer le surplus d'argent (le montant de la surfacturation) à l'étranger (</a:t>
            </a:r>
            <a:r>
              <a:rPr lang="fr-FR" dirty="0" err="1" smtClean="0"/>
              <a:t>TIIC</a:t>
            </a:r>
            <a:r>
              <a:rPr lang="fr-FR" dirty="0" smtClean="0"/>
              <a:t>) ;</a:t>
            </a:r>
          </a:p>
          <a:p>
            <a:pPr algn="just"/>
            <a:r>
              <a:rPr lang="fr-FR" b="1" dirty="0" smtClean="0"/>
              <a:t>Insuffisance initiale :</a:t>
            </a:r>
            <a:r>
              <a:rPr lang="fr-FR" dirty="0" smtClean="0"/>
              <a:t> Le déclarant n'a pas mis en place les outils de comparaison ou n'a pas documenté le soupçon de surfacturation sur la base des prix du marché, se focalisant uniquement sur la validité formelle des documents.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a:bodyPr>
          <a:lstStyle/>
          <a:p>
            <a:r>
              <a:rPr lang="fr-FR" sz="2400" b="1" dirty="0" smtClean="0">
                <a:latin typeface="Arial" pitchFamily="34" charset="0"/>
                <a:cs typeface="Arial" pitchFamily="34" charset="0"/>
              </a:rPr>
              <a:t>Exemple 2 : Faux et usage de faux (factures fictives)</a:t>
            </a:r>
            <a:endParaRPr lang="fr-FR" sz="2400" dirty="0"/>
          </a:p>
        </p:txBody>
      </p:sp>
      <p:graphicFrame>
        <p:nvGraphicFramePr>
          <p:cNvPr id="4" name="Espace réservé du contenu 3"/>
          <p:cNvGraphicFramePr>
            <a:graphicFrameLocks noGrp="1"/>
          </p:cNvGraphicFramePr>
          <p:nvPr>
            <p:ph idx="1"/>
          </p:nvPr>
        </p:nvGraphicFramePr>
        <p:xfrm>
          <a:off x="457200" y="908721"/>
          <a:ext cx="8229600" cy="5422156"/>
        </p:xfrm>
        <a:graphic>
          <a:graphicData uri="http://schemas.openxmlformats.org/drawingml/2006/table">
            <a:tbl>
              <a:tblPr firstRow="1" bandRow="1">
                <a:tableStyleId>{073A0DAA-6AF3-43AB-8588-CEC1D06C72B9}</a:tableStyleId>
              </a:tblPr>
              <a:tblGrid>
                <a:gridCol w="1162472">
                  <a:extLst>
                    <a:ext uri="{9D8B030D-6E8A-4147-A177-3AD203B41FA5}">
                      <a16:colId xmlns:a16="http://schemas.microsoft.com/office/drawing/2014/main" val="20000"/>
                    </a:ext>
                  </a:extLst>
                </a:gridCol>
                <a:gridCol w="2520280">
                  <a:extLst>
                    <a:ext uri="{9D8B030D-6E8A-4147-A177-3AD203B41FA5}">
                      <a16:colId xmlns:a16="http://schemas.microsoft.com/office/drawing/2014/main" val="20001"/>
                    </a:ext>
                  </a:extLst>
                </a:gridCol>
                <a:gridCol w="4546848">
                  <a:extLst>
                    <a:ext uri="{9D8B030D-6E8A-4147-A177-3AD203B41FA5}">
                      <a16:colId xmlns:a16="http://schemas.microsoft.com/office/drawing/2014/main" val="20002"/>
                    </a:ext>
                  </a:extLst>
                </a:gridCol>
              </a:tblGrid>
              <a:tr h="464015">
                <a:tc>
                  <a:txBody>
                    <a:bodyPr/>
                    <a:lstStyle/>
                    <a:p>
                      <a:pPr algn="ctr">
                        <a:lnSpc>
                          <a:spcPct val="115000"/>
                        </a:lnSpc>
                        <a:spcAft>
                          <a:spcPts val="1000"/>
                        </a:spcAft>
                      </a:pPr>
                      <a:r>
                        <a:rPr lang="fr-FR" sz="1400" dirty="0">
                          <a:latin typeface="Arial" pitchFamily="34" charset="0"/>
                          <a:cs typeface="Arial" pitchFamily="34" charset="0"/>
                        </a:rPr>
                        <a:t>Section </a:t>
                      </a:r>
                      <a:r>
                        <a:rPr lang="fr-FR" sz="1400" dirty="0" smtClean="0">
                          <a:latin typeface="Arial" pitchFamily="34" charset="0"/>
                          <a:cs typeface="Arial" pitchFamily="34" charset="0"/>
                        </a:rPr>
                        <a:t>du</a:t>
                      </a:r>
                      <a:r>
                        <a:rPr lang="fr-FR" sz="1400" baseline="0" dirty="0" smtClean="0">
                          <a:latin typeface="Arial" pitchFamily="34" charset="0"/>
                          <a:cs typeface="Arial" pitchFamily="34" charset="0"/>
                        </a:rPr>
                        <a:t> m</a:t>
                      </a:r>
                      <a:r>
                        <a:rPr lang="fr-FR" sz="1400" dirty="0" smtClean="0">
                          <a:latin typeface="Arial" pitchFamily="34" charset="0"/>
                          <a:cs typeface="Arial" pitchFamily="34" charset="0"/>
                        </a:rPr>
                        <a:t>odèle </a:t>
                      </a:r>
                      <a:r>
                        <a:rPr lang="fr-FR" sz="1400" dirty="0">
                          <a:latin typeface="Arial" pitchFamily="34" charset="0"/>
                          <a:cs typeface="Arial" pitchFamily="34" charset="0"/>
                        </a:rPr>
                        <a:t>06-05</a:t>
                      </a:r>
                      <a:endParaRPr lang="fr-FR" sz="1400" dirty="0">
                        <a:latin typeface="Arial" pitchFamily="34" charset="0"/>
                        <a:ea typeface="Calibri"/>
                        <a:cs typeface="Arial" pitchFamily="34" charset="0"/>
                      </a:endParaRPr>
                    </a:p>
                  </a:txBody>
                  <a:tcPr marL="9525" marR="9525" marT="9525" marB="9525" anchor="ctr"/>
                </a:tc>
                <a:tc>
                  <a:txBody>
                    <a:bodyPr/>
                    <a:lstStyle/>
                    <a:p>
                      <a:pPr algn="ctr">
                        <a:lnSpc>
                          <a:spcPct val="115000"/>
                        </a:lnSpc>
                        <a:spcAft>
                          <a:spcPts val="1000"/>
                        </a:spcAft>
                      </a:pPr>
                      <a:r>
                        <a:rPr lang="fr-FR" sz="1400" dirty="0">
                          <a:latin typeface="Arial" pitchFamily="34" charset="0"/>
                          <a:cs typeface="Arial" pitchFamily="34" charset="0"/>
                        </a:rPr>
                        <a:t>Insuffisance </a:t>
                      </a:r>
                      <a:r>
                        <a:rPr lang="fr-FR" sz="1400" dirty="0" smtClean="0">
                          <a:latin typeface="Arial" pitchFamily="34" charset="0"/>
                          <a:cs typeface="Arial" pitchFamily="34" charset="0"/>
                        </a:rPr>
                        <a:t>notée </a:t>
                      </a:r>
                      <a:r>
                        <a:rPr lang="fr-FR" sz="1400" dirty="0">
                          <a:latin typeface="Arial" pitchFamily="34" charset="0"/>
                          <a:cs typeface="Arial" pitchFamily="34" charset="0"/>
                        </a:rPr>
                        <a:t>par la CTRF</a:t>
                      </a:r>
                      <a:endParaRPr lang="fr-FR" sz="1400" dirty="0">
                        <a:latin typeface="Arial" pitchFamily="34" charset="0"/>
                        <a:ea typeface="Calibri"/>
                        <a:cs typeface="Arial" pitchFamily="34" charset="0"/>
                      </a:endParaRPr>
                    </a:p>
                  </a:txBody>
                  <a:tcPr marL="9525" marR="9525" marT="9525" marB="9525" anchor="ctr"/>
                </a:tc>
                <a:tc>
                  <a:txBody>
                    <a:bodyPr/>
                    <a:lstStyle/>
                    <a:p>
                      <a:pPr algn="ctr">
                        <a:lnSpc>
                          <a:spcPct val="115000"/>
                        </a:lnSpc>
                        <a:spcAft>
                          <a:spcPts val="1000"/>
                        </a:spcAft>
                      </a:pPr>
                      <a:r>
                        <a:rPr lang="fr-FR" sz="1400" dirty="0">
                          <a:latin typeface="Arial" pitchFamily="34" charset="0"/>
                          <a:cs typeface="Arial" pitchFamily="34" charset="0"/>
                        </a:rPr>
                        <a:t>Recommandation de la CTRF</a:t>
                      </a:r>
                      <a:endParaRPr lang="fr-FR" sz="14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0"/>
                  </a:ext>
                </a:extLst>
              </a:tr>
              <a:tr h="982767">
                <a:tc>
                  <a:txBody>
                    <a:bodyPr/>
                    <a:lstStyle/>
                    <a:p>
                      <a:pPr>
                        <a:lnSpc>
                          <a:spcPct val="115000"/>
                        </a:lnSpc>
                        <a:spcAft>
                          <a:spcPts val="1000"/>
                        </a:spcAft>
                      </a:pPr>
                      <a:r>
                        <a:rPr lang="fr-FR" sz="1200" dirty="0">
                          <a:latin typeface="Arial" pitchFamily="34" charset="0"/>
                          <a:cs typeface="Arial" pitchFamily="34" charset="0"/>
                        </a:rPr>
                        <a:t>Intervenants</a:t>
                      </a:r>
                      <a:endParaRPr lang="fr-FR" sz="12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Suspect : Société </a:t>
                      </a:r>
                      <a:r>
                        <a:rPr lang="fr-FR" sz="1400" dirty="0" smtClean="0">
                          <a:latin typeface="Arial" pitchFamily="34" charset="0"/>
                          <a:cs typeface="Arial" pitchFamily="34" charset="0"/>
                        </a:rPr>
                        <a:t>Alpha.</a:t>
                      </a:r>
                    </a:p>
                    <a:p>
                      <a:pPr algn="just">
                        <a:lnSpc>
                          <a:spcPct val="115000"/>
                        </a:lnSpc>
                        <a:spcAft>
                          <a:spcPts val="1000"/>
                        </a:spcAft>
                      </a:pPr>
                      <a:r>
                        <a:rPr lang="fr-FR" sz="1400" dirty="0" smtClean="0">
                          <a:latin typeface="Arial" pitchFamily="34" charset="0"/>
                          <a:cs typeface="Arial" pitchFamily="34" charset="0"/>
                        </a:rPr>
                        <a:t>Partie </a:t>
                      </a:r>
                      <a:r>
                        <a:rPr lang="fr-FR" sz="1400" dirty="0">
                          <a:latin typeface="Arial" pitchFamily="34" charset="0"/>
                          <a:cs typeface="Arial" pitchFamily="34" charset="0"/>
                        </a:rPr>
                        <a:t>Tiers : Fournisseur </a:t>
                      </a:r>
                      <a:r>
                        <a:rPr lang="fr-FR" sz="1400" dirty="0" smtClean="0">
                          <a:latin typeface="Arial" pitchFamily="34" charset="0"/>
                          <a:cs typeface="Arial" pitchFamily="34" charset="0"/>
                        </a:rPr>
                        <a:t>Bêta.</a:t>
                      </a:r>
                      <a:endParaRPr lang="fr-FR" sz="14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Identifier le rédacteur et l'endosseur des documents. La banque doit établir si l'Importateur Alpha est également le bénéficiaire économique </a:t>
                      </a:r>
                      <a:r>
                        <a:rPr lang="fr-FR" sz="1400" dirty="0" smtClean="0">
                          <a:latin typeface="Arial" pitchFamily="34" charset="0"/>
                          <a:cs typeface="Arial" pitchFamily="34" charset="0"/>
                        </a:rPr>
                        <a:t>ultime</a:t>
                      </a:r>
                      <a:r>
                        <a:rPr lang="fr-FR" sz="1400" baseline="0" dirty="0" smtClean="0">
                          <a:latin typeface="Arial" pitchFamily="34" charset="0"/>
                          <a:cs typeface="Arial" pitchFamily="34" charset="0"/>
                        </a:rPr>
                        <a:t> </a:t>
                      </a:r>
                      <a:r>
                        <a:rPr lang="fr-FR" sz="1400" dirty="0" smtClean="0">
                          <a:latin typeface="Arial" pitchFamily="34" charset="0"/>
                          <a:cs typeface="Arial" pitchFamily="34" charset="0"/>
                        </a:rPr>
                        <a:t>de </a:t>
                      </a:r>
                      <a:r>
                        <a:rPr lang="fr-FR" sz="1400" dirty="0">
                          <a:latin typeface="Arial" pitchFamily="34" charset="0"/>
                          <a:cs typeface="Arial" pitchFamily="34" charset="0"/>
                        </a:rPr>
                        <a:t>la surfacturation.</a:t>
                      </a:r>
                      <a:endParaRPr lang="fr-FR" sz="14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1"/>
                  </a:ext>
                </a:extLst>
              </a:tr>
              <a:tr h="1127267">
                <a:tc>
                  <a:txBody>
                    <a:bodyPr/>
                    <a:lstStyle/>
                    <a:p>
                      <a:pPr>
                        <a:lnSpc>
                          <a:spcPct val="115000"/>
                        </a:lnSpc>
                        <a:spcAft>
                          <a:spcPts val="1000"/>
                        </a:spcAft>
                      </a:pPr>
                      <a:r>
                        <a:rPr lang="fr-FR" sz="1200" dirty="0">
                          <a:latin typeface="Arial" pitchFamily="34" charset="0"/>
                          <a:cs typeface="Arial" pitchFamily="34" charset="0"/>
                        </a:rPr>
                        <a:t>Section 6.1 (Opérations transfrontalières)</a:t>
                      </a:r>
                      <a:endParaRPr lang="fr-FR" sz="12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La banque se borne à la description : "Virement pour importation de matériel (matériel X) basé sur la facture n° 123."</a:t>
                      </a:r>
                      <a:endParaRPr lang="fr-FR" sz="14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smtClean="0">
                          <a:latin typeface="Arial" pitchFamily="34" charset="0"/>
                          <a:cs typeface="Arial" pitchFamily="34" charset="0"/>
                        </a:rPr>
                        <a:t>La </a:t>
                      </a:r>
                      <a:r>
                        <a:rPr lang="fr-FR" sz="1400" dirty="0">
                          <a:latin typeface="Arial" pitchFamily="34" charset="0"/>
                          <a:cs typeface="Arial" pitchFamily="34" charset="0"/>
                        </a:rPr>
                        <a:t>banque doit signaler que le prix unitaire déclaré sur la facture dépasse largement les prix du marché international pour le matériel X, rendant le virement suspect.</a:t>
                      </a:r>
                      <a:endParaRPr lang="fr-FR" sz="140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2"/>
                  </a:ext>
                </a:extLst>
              </a:tr>
              <a:tr h="1790520">
                <a:tc>
                  <a:txBody>
                    <a:bodyPr/>
                    <a:lstStyle/>
                    <a:p>
                      <a:pPr>
                        <a:lnSpc>
                          <a:spcPct val="115000"/>
                        </a:lnSpc>
                        <a:spcAft>
                          <a:spcPts val="1000"/>
                        </a:spcAft>
                      </a:pPr>
                      <a:r>
                        <a:rPr lang="fr-FR" sz="1200" dirty="0">
                          <a:latin typeface="Arial" pitchFamily="34" charset="0"/>
                          <a:cs typeface="Arial" pitchFamily="34" charset="0"/>
                        </a:rPr>
                        <a:t>Section 7 (Motifs du soupçon)</a:t>
                      </a:r>
                      <a:endParaRPr lang="fr-FR" sz="12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"Absence de justification économique" </a:t>
                      </a:r>
                      <a:r>
                        <a:rPr lang="fr-FR" sz="1400" baseline="0" dirty="0" smtClean="0">
                          <a:latin typeface="Arial" pitchFamily="34" charset="0"/>
                          <a:cs typeface="Arial" pitchFamily="34" charset="0"/>
                        </a:rPr>
                        <a:t> </a:t>
                      </a:r>
                      <a:r>
                        <a:rPr lang="fr-FR" sz="1400" dirty="0" smtClean="0">
                          <a:latin typeface="Arial" pitchFamily="34" charset="0"/>
                          <a:cs typeface="Arial" pitchFamily="34" charset="0"/>
                        </a:rPr>
                        <a:t>sans </a:t>
                      </a:r>
                      <a:r>
                        <a:rPr lang="fr-FR" sz="1400" dirty="0">
                          <a:latin typeface="Arial" pitchFamily="34" charset="0"/>
                          <a:cs typeface="Arial" pitchFamily="34" charset="0"/>
                        </a:rPr>
                        <a:t>explication.</a:t>
                      </a:r>
                      <a:endParaRPr lang="fr-FR" sz="1400" dirty="0">
                        <a:latin typeface="Arial" pitchFamily="34" charset="0"/>
                        <a:ea typeface="Calibri"/>
                        <a:cs typeface="Arial" pitchFamily="34" charset="0"/>
                      </a:endParaRPr>
                    </a:p>
                  </a:txBody>
                  <a:tcPr marL="9525" marR="9525" marT="9525" marB="9525" anchor="ctr"/>
                </a:tc>
                <a:tc>
                  <a:txBody>
                    <a:bodyPr/>
                    <a:lstStyle/>
                    <a:p>
                      <a:pPr marL="0" marR="0" indent="0" algn="just" defTabSz="914400" rtl="0" eaLnBrk="1" fontAlgn="auto" latinLnBrk="0" hangingPunct="1">
                        <a:lnSpc>
                          <a:spcPct val="115000"/>
                        </a:lnSpc>
                        <a:spcBef>
                          <a:spcPts val="0"/>
                        </a:spcBef>
                        <a:spcAft>
                          <a:spcPts val="1000"/>
                        </a:spcAft>
                        <a:buClrTx/>
                        <a:buSzTx/>
                        <a:buFontTx/>
                        <a:buNone/>
                        <a:tabLst/>
                        <a:defRPr/>
                      </a:pPr>
                      <a:r>
                        <a:rPr lang="fr-FR" sz="1400" dirty="0">
                          <a:latin typeface="Arial" pitchFamily="34" charset="0"/>
                          <a:cs typeface="Arial" pitchFamily="34" charset="0"/>
                        </a:rPr>
                        <a:t>Décrire le </a:t>
                      </a:r>
                      <a:r>
                        <a:rPr lang="fr-FR" sz="1400" dirty="0" smtClean="0">
                          <a:latin typeface="Arial" pitchFamily="34" charset="0"/>
                          <a:cs typeface="Arial" pitchFamily="34" charset="0"/>
                        </a:rPr>
                        <a:t>faux : Préciser que le soupçon porte sur la fausseté du prix ou la fausseté du document. Mentionner toute incohérence détectée (ex. : poids du matériel non conforme au connaissement, description erronée, ou numéro de compte bénéficiaire différent du fournisseur habituel).</a:t>
                      </a:r>
                      <a:endParaRPr lang="fr-FR" sz="1400" b="0" dirty="0" smtClean="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3"/>
                  </a:ext>
                </a:extLst>
              </a:tr>
              <a:tr h="893221">
                <a:tc>
                  <a:txBody>
                    <a:bodyPr/>
                    <a:lstStyle/>
                    <a:p>
                      <a:pPr>
                        <a:lnSpc>
                          <a:spcPct val="115000"/>
                        </a:lnSpc>
                        <a:spcAft>
                          <a:spcPts val="1000"/>
                        </a:spcAft>
                      </a:pPr>
                      <a:r>
                        <a:rPr lang="fr-FR" sz="1200" dirty="0">
                          <a:latin typeface="Arial" pitchFamily="34" charset="0"/>
                          <a:cs typeface="Arial" pitchFamily="34" charset="0"/>
                        </a:rPr>
                        <a:t>Section 10 (Conclusion et avis)</a:t>
                      </a:r>
                      <a:endParaRPr lang="fr-FR" sz="12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Avis technique sans caractérisation juridique.</a:t>
                      </a:r>
                      <a:endParaRPr lang="fr-FR" sz="1400" dirty="0">
                        <a:latin typeface="Arial" pitchFamily="34" charset="0"/>
                        <a:ea typeface="Calibri"/>
                        <a:cs typeface="Arial" pitchFamily="34" charset="0"/>
                      </a:endParaRPr>
                    </a:p>
                  </a:txBody>
                  <a:tcPr marL="9525" marR="9525" marT="9525" marB="9525" anchor="ctr"/>
                </a:tc>
                <a:tc>
                  <a:txBody>
                    <a:bodyPr/>
                    <a:lstStyle/>
                    <a:p>
                      <a:pPr algn="just">
                        <a:lnSpc>
                          <a:spcPct val="115000"/>
                        </a:lnSpc>
                        <a:spcAft>
                          <a:spcPts val="1000"/>
                        </a:spcAft>
                      </a:pPr>
                      <a:r>
                        <a:rPr lang="fr-FR" sz="1400" dirty="0">
                          <a:latin typeface="Arial" pitchFamily="34" charset="0"/>
                          <a:cs typeface="Arial" pitchFamily="34" charset="0"/>
                        </a:rPr>
                        <a:t>Qualité de l'infraction : Conclure qu'il y a soupçon de </a:t>
                      </a:r>
                      <a:r>
                        <a:rPr lang="fr-FR" sz="1400" dirty="0" smtClean="0">
                          <a:latin typeface="Arial" pitchFamily="34" charset="0"/>
                          <a:cs typeface="Arial" pitchFamily="34" charset="0"/>
                        </a:rPr>
                        <a:t>faux </a:t>
                      </a:r>
                      <a:r>
                        <a:rPr lang="fr-FR" sz="1400" dirty="0">
                          <a:latin typeface="Arial" pitchFamily="34" charset="0"/>
                          <a:cs typeface="Arial" pitchFamily="34" charset="0"/>
                        </a:rPr>
                        <a:t>et </a:t>
                      </a:r>
                      <a:r>
                        <a:rPr lang="fr-FR" sz="1400" dirty="0" smtClean="0">
                          <a:latin typeface="Arial" pitchFamily="34" charset="0"/>
                          <a:cs typeface="Arial" pitchFamily="34" charset="0"/>
                        </a:rPr>
                        <a:t>usage </a:t>
                      </a:r>
                      <a:r>
                        <a:rPr lang="fr-FR" sz="1400" dirty="0">
                          <a:latin typeface="Arial" pitchFamily="34" charset="0"/>
                          <a:cs typeface="Arial" pitchFamily="34" charset="0"/>
                        </a:rPr>
                        <a:t>de </a:t>
                      </a:r>
                      <a:r>
                        <a:rPr lang="fr-FR" sz="1400" dirty="0" smtClean="0">
                          <a:latin typeface="Arial" pitchFamily="34" charset="0"/>
                          <a:cs typeface="Arial" pitchFamily="34" charset="0"/>
                        </a:rPr>
                        <a:t>faux </a:t>
                      </a:r>
                      <a:r>
                        <a:rPr lang="fr-FR" sz="1400" dirty="0">
                          <a:latin typeface="Arial" pitchFamily="34" charset="0"/>
                          <a:cs typeface="Arial" pitchFamily="34" charset="0"/>
                        </a:rPr>
                        <a:t>(justification pénale) et </a:t>
                      </a:r>
                      <a:r>
                        <a:rPr lang="fr-FR" sz="1400" dirty="0" smtClean="0">
                          <a:latin typeface="Arial" pitchFamily="34" charset="0"/>
                          <a:cs typeface="Arial" pitchFamily="34" charset="0"/>
                        </a:rPr>
                        <a:t>transfert </a:t>
                      </a:r>
                      <a:r>
                        <a:rPr lang="fr-FR" sz="1400" dirty="0">
                          <a:latin typeface="Arial" pitchFamily="34" charset="0"/>
                          <a:cs typeface="Arial" pitchFamily="34" charset="0"/>
                        </a:rPr>
                        <a:t>illicite de capitaux (justification financière) via la surfacturation.</a:t>
                      </a:r>
                      <a:endParaRPr lang="fr-FR" sz="1400" b="0" dirty="0">
                        <a:latin typeface="Arial" pitchFamily="34" charset="0"/>
                        <a:ea typeface="Calibri"/>
                        <a:cs typeface="Arial" pitchFamily="34" charset="0"/>
                      </a:endParaRPr>
                    </a:p>
                  </a:txBody>
                  <a:tcPr marL="9525" marR="9525" marT="9525" marB="9525"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a:bodyPr>
          <a:lstStyle/>
          <a:p>
            <a:r>
              <a:rPr lang="fr-FR" sz="2400" b="1" dirty="0" smtClean="0">
                <a:latin typeface="Arial" pitchFamily="34" charset="0"/>
                <a:cs typeface="Arial" pitchFamily="34" charset="0"/>
              </a:rPr>
              <a:t>Exemple spécifique au Commissaire aux comptes</a:t>
            </a:r>
            <a:endParaRPr lang="fr-FR" sz="2400" b="1" dirty="0">
              <a:latin typeface="Arial" pitchFamily="34" charset="0"/>
              <a:cs typeface="Arial" pitchFamily="34" charset="0"/>
            </a:endParaRPr>
          </a:p>
        </p:txBody>
      </p:sp>
      <p:graphicFrame>
        <p:nvGraphicFramePr>
          <p:cNvPr id="4" name="Espace réservé du contenu 3"/>
          <p:cNvGraphicFramePr>
            <a:graphicFrameLocks noGrp="1"/>
          </p:cNvGraphicFramePr>
          <p:nvPr>
            <p:ph idx="1"/>
          </p:nvPr>
        </p:nvGraphicFramePr>
        <p:xfrm>
          <a:off x="457200" y="836711"/>
          <a:ext cx="8229600" cy="6400800"/>
        </p:xfrm>
        <a:graphic>
          <a:graphicData uri="http://schemas.openxmlformats.org/drawingml/2006/table">
            <a:tbl>
              <a:tblPr firstRow="1" bandRow="1">
                <a:tableStyleId>{073A0DAA-6AF3-43AB-8588-CEC1D06C72B9}</a:tableStyleId>
              </a:tblPr>
              <a:tblGrid>
                <a:gridCol w="1882552">
                  <a:extLst>
                    <a:ext uri="{9D8B030D-6E8A-4147-A177-3AD203B41FA5}">
                      <a16:colId xmlns:a16="http://schemas.microsoft.com/office/drawing/2014/main" val="20000"/>
                    </a:ext>
                  </a:extLst>
                </a:gridCol>
                <a:gridCol w="3603848">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69584">
                <a:tc>
                  <a:txBody>
                    <a:bodyPr/>
                    <a:lstStyle/>
                    <a:p>
                      <a:pPr algn="ctr"/>
                      <a:r>
                        <a:rPr lang="fr-FR" sz="1800" dirty="0"/>
                        <a:t>Élément </a:t>
                      </a:r>
                      <a:r>
                        <a:rPr lang="fr-FR" sz="1800" dirty="0" smtClean="0"/>
                        <a:t>analysé</a:t>
                      </a:r>
                      <a:endParaRPr lang="fr-FR" sz="1800" dirty="0"/>
                    </a:p>
                  </a:txBody>
                  <a:tcPr anchor="ctr"/>
                </a:tc>
                <a:tc>
                  <a:txBody>
                    <a:bodyPr/>
                    <a:lstStyle/>
                    <a:p>
                      <a:pPr algn="ctr"/>
                      <a:r>
                        <a:rPr lang="fr-FR" sz="1800" dirty="0"/>
                        <a:t>Observation du CAC</a:t>
                      </a:r>
                    </a:p>
                  </a:txBody>
                  <a:tcPr anchor="ctr"/>
                </a:tc>
                <a:tc>
                  <a:txBody>
                    <a:bodyPr/>
                    <a:lstStyle/>
                    <a:p>
                      <a:pPr algn="ctr"/>
                      <a:r>
                        <a:rPr lang="fr-FR" sz="1800" dirty="0" smtClean="0"/>
                        <a:t>Risque/anomalie signalée</a:t>
                      </a:r>
                      <a:endParaRPr lang="fr-FR" sz="1800" dirty="0"/>
                    </a:p>
                  </a:txBody>
                  <a:tcPr anchor="ctr"/>
                </a:tc>
                <a:extLst>
                  <a:ext uri="{0D108BD9-81ED-4DB2-BD59-A6C34878D82A}">
                    <a16:rowId xmlns:a16="http://schemas.microsoft.com/office/drawing/2014/main" val="10000"/>
                  </a:ext>
                </a:extLst>
              </a:tr>
              <a:tr h="1136193">
                <a:tc>
                  <a:txBody>
                    <a:bodyPr/>
                    <a:lstStyle/>
                    <a:p>
                      <a:r>
                        <a:rPr lang="fr-FR" sz="1500" dirty="0"/>
                        <a:t>Compte </a:t>
                      </a:r>
                      <a:r>
                        <a:rPr lang="fr-FR" sz="1500" dirty="0" smtClean="0"/>
                        <a:t>fournisseurs étrangers</a:t>
                      </a:r>
                      <a:endParaRPr lang="fr-FR" sz="1500" dirty="0"/>
                    </a:p>
                  </a:txBody>
                  <a:tcPr anchor="ctr"/>
                </a:tc>
                <a:tc>
                  <a:txBody>
                    <a:bodyPr/>
                    <a:lstStyle/>
                    <a:p>
                      <a:pPr algn="just"/>
                      <a:r>
                        <a:rPr lang="fr-FR" sz="1800" dirty="0"/>
                        <a:t>Solde inhabituellement élevé et augmentation soudaine des paiements à un fournisseur "Fournisseur Z" (résident </a:t>
                      </a:r>
                      <a:r>
                        <a:rPr lang="fr-FR" sz="1800" dirty="0" smtClean="0"/>
                        <a:t>dans un pays à </a:t>
                      </a:r>
                      <a:r>
                        <a:rPr lang="fr-FR" sz="1800" dirty="0"/>
                        <a:t>risque).</a:t>
                      </a:r>
                      <a:endParaRPr lang="fr-FR" sz="1800" b="0" dirty="0"/>
                    </a:p>
                  </a:txBody>
                  <a:tcPr anchor="ctr"/>
                </a:tc>
                <a:tc>
                  <a:txBody>
                    <a:bodyPr/>
                    <a:lstStyle/>
                    <a:p>
                      <a:pPr algn="just"/>
                      <a:r>
                        <a:rPr lang="fr-FR" sz="1800" dirty="0"/>
                        <a:t>Risque de transfert de fonds injustifié ou de sortie illicite de </a:t>
                      </a:r>
                      <a:r>
                        <a:rPr lang="fr-FR" sz="1800" dirty="0" smtClean="0"/>
                        <a:t>devises.</a:t>
                      </a:r>
                      <a:endParaRPr lang="fr-FR" sz="1800" b="0" dirty="0"/>
                    </a:p>
                  </a:txBody>
                  <a:tcPr anchor="ctr"/>
                </a:tc>
                <a:extLst>
                  <a:ext uri="{0D108BD9-81ED-4DB2-BD59-A6C34878D82A}">
                    <a16:rowId xmlns:a16="http://schemas.microsoft.com/office/drawing/2014/main" val="10001"/>
                  </a:ext>
                </a:extLst>
              </a:tr>
              <a:tr h="1155236">
                <a:tc>
                  <a:txBody>
                    <a:bodyPr/>
                    <a:lstStyle/>
                    <a:p>
                      <a:r>
                        <a:rPr lang="fr-FR" sz="1500" dirty="0"/>
                        <a:t>Pièces </a:t>
                      </a:r>
                      <a:r>
                        <a:rPr lang="fr-FR" sz="1500" dirty="0" smtClean="0"/>
                        <a:t>justificatives </a:t>
                      </a:r>
                      <a:r>
                        <a:rPr lang="fr-FR" sz="1500" dirty="0"/>
                        <a:t>(Factures/Douanes)</a:t>
                      </a:r>
                    </a:p>
                  </a:txBody>
                  <a:tcPr anchor="ctr"/>
                </a:tc>
                <a:tc>
                  <a:txBody>
                    <a:bodyPr/>
                    <a:lstStyle/>
                    <a:p>
                      <a:pPr algn="just"/>
                      <a:r>
                        <a:rPr lang="fr-FR" sz="1800" dirty="0"/>
                        <a:t>Le CAC compare la Facture (500 000 €) du Fournisseur Z pour l'achat de matières premières avec les </a:t>
                      </a:r>
                      <a:r>
                        <a:rPr lang="fr-FR" sz="1800" dirty="0" smtClean="0"/>
                        <a:t>déclarations </a:t>
                      </a:r>
                      <a:r>
                        <a:rPr lang="fr-FR" sz="1800" dirty="0"/>
                        <a:t>en </a:t>
                      </a:r>
                      <a:r>
                        <a:rPr lang="fr-FR" sz="1800" dirty="0" smtClean="0"/>
                        <a:t>douane </a:t>
                      </a:r>
                      <a:r>
                        <a:rPr lang="fr-FR" sz="1800" dirty="0"/>
                        <a:t>et les listes de prix </a:t>
                      </a:r>
                      <a:r>
                        <a:rPr lang="fr-FR" sz="1800" dirty="0" smtClean="0"/>
                        <a:t>consultées </a:t>
                      </a:r>
                      <a:r>
                        <a:rPr lang="fr-FR" sz="1800" dirty="0"/>
                        <a:t>pour des produits similaires.</a:t>
                      </a:r>
                      <a:endParaRPr lang="fr-FR" sz="1800" b="0" dirty="0"/>
                    </a:p>
                  </a:txBody>
                  <a:tcPr anchor="ctr"/>
                </a:tc>
                <a:tc>
                  <a:txBody>
                    <a:bodyPr/>
                    <a:lstStyle/>
                    <a:p>
                      <a:pPr algn="just"/>
                      <a:r>
                        <a:rPr lang="fr-FR" sz="1800" dirty="0"/>
                        <a:t>Écart de prix énorme : la valeur déclarée est trois fois supérieure au prix moyen du </a:t>
                      </a:r>
                      <a:r>
                        <a:rPr lang="fr-FR" sz="1800" dirty="0" smtClean="0"/>
                        <a:t>marché.</a:t>
                      </a:r>
                      <a:endParaRPr lang="fr-FR" sz="1800" b="0" dirty="0"/>
                    </a:p>
                  </a:txBody>
                  <a:tcPr anchor="ctr"/>
                </a:tc>
                <a:extLst>
                  <a:ext uri="{0D108BD9-81ED-4DB2-BD59-A6C34878D82A}">
                    <a16:rowId xmlns:a16="http://schemas.microsoft.com/office/drawing/2014/main" val="10002"/>
                  </a:ext>
                </a:extLst>
              </a:tr>
              <a:tr h="1731476">
                <a:tc>
                  <a:txBody>
                    <a:bodyPr/>
                    <a:lstStyle/>
                    <a:p>
                      <a:r>
                        <a:rPr lang="fr-FR" sz="1500" dirty="0"/>
                        <a:t>Contrôle </a:t>
                      </a:r>
                      <a:r>
                        <a:rPr lang="fr-FR" sz="1500" dirty="0" smtClean="0"/>
                        <a:t>interne</a:t>
                      </a:r>
                      <a:endParaRPr lang="fr-FR" sz="1500" dirty="0"/>
                    </a:p>
                  </a:txBody>
                  <a:tcPr anchor="ctr"/>
                </a:tc>
                <a:tc>
                  <a:txBody>
                    <a:bodyPr/>
                    <a:lstStyle/>
                    <a:p>
                      <a:pPr algn="just"/>
                      <a:r>
                        <a:rPr lang="fr-FR" sz="1800" dirty="0"/>
                        <a:t>L'absence de procédure formelle pour la validation des prix d'achat des matières premières importées, permettant au dirigeant d'approuver seul des factures au-delà de leur valeur marchande.</a:t>
                      </a:r>
                      <a:endParaRPr lang="fr-FR" sz="1800" b="0" dirty="0"/>
                    </a:p>
                  </a:txBody>
                  <a:tcPr anchor="ctr"/>
                </a:tc>
                <a:tc>
                  <a:txBody>
                    <a:bodyPr/>
                    <a:lstStyle/>
                    <a:p>
                      <a:pPr algn="just"/>
                      <a:r>
                        <a:rPr lang="fr-FR" sz="1800" dirty="0"/>
                        <a:t>Défaillance du contrôle interne favorisant la fraude et le blanchiment.</a:t>
                      </a:r>
                      <a:endParaRPr lang="fr-FR" sz="1800" b="0" dirty="0"/>
                    </a:p>
                  </a:txBody>
                  <a:tcPr anchor="ctr"/>
                </a:tc>
                <a:extLst>
                  <a:ext uri="{0D108BD9-81ED-4DB2-BD59-A6C34878D82A}">
                    <a16:rowId xmlns:a16="http://schemas.microsoft.com/office/drawing/2014/main" val="10003"/>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b="1" dirty="0" smtClean="0">
                <a:latin typeface="Arial" pitchFamily="34" charset="0"/>
                <a:cs typeface="Arial" pitchFamily="34" charset="0"/>
              </a:rPr>
              <a:t>Montée en qualité des déclarations : actions proposées</a:t>
            </a:r>
            <a:endParaRPr lang="fr-FR" sz="3200"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r>
              <a:rPr lang="fr-FR" dirty="0" smtClean="0">
                <a:latin typeface="Arial" pitchFamily="34" charset="0"/>
                <a:cs typeface="Arial" pitchFamily="34" charset="0"/>
              </a:rPr>
              <a:t>Mener une évaluation sectorielle des risques </a:t>
            </a:r>
            <a:r>
              <a:rPr lang="fr-FR" dirty="0" err="1" smtClean="0">
                <a:latin typeface="Arial" pitchFamily="34" charset="0"/>
                <a:cs typeface="Arial" pitchFamily="34" charset="0"/>
              </a:rPr>
              <a:t>BC</a:t>
            </a:r>
            <a:r>
              <a:rPr lang="fr-FR" dirty="0" smtClean="0">
                <a:latin typeface="Arial" pitchFamily="34" charset="0"/>
                <a:cs typeface="Arial" pitchFamily="34" charset="0"/>
              </a:rPr>
              <a:t>/FT ;</a:t>
            </a:r>
          </a:p>
          <a:p>
            <a:pPr algn="just"/>
            <a:r>
              <a:rPr lang="fr-FR" dirty="0" smtClean="0">
                <a:latin typeface="Arial" pitchFamily="34" charset="0"/>
                <a:cs typeface="Arial" pitchFamily="34" charset="0"/>
              </a:rPr>
              <a:t>Diffuser un guide pratique spécifique aux commissaires aux comptes ;</a:t>
            </a:r>
          </a:p>
          <a:p>
            <a:pPr algn="just"/>
            <a:r>
              <a:rPr lang="fr-FR" dirty="0" smtClean="0">
                <a:latin typeface="Arial" pitchFamily="34" charset="0"/>
                <a:cs typeface="Arial" pitchFamily="34" charset="0"/>
              </a:rPr>
              <a:t>Sessions de sensibilisation ciblées : risques sectoriels, BO, sociétés écrans, </a:t>
            </a:r>
            <a:r>
              <a:rPr lang="fr-FR" dirty="0" err="1" smtClean="0">
                <a:latin typeface="Arial" pitchFamily="34" charset="0"/>
                <a:cs typeface="Arial" pitchFamily="34" charset="0"/>
              </a:rPr>
              <a:t>etc</a:t>
            </a:r>
            <a:r>
              <a:rPr lang="fr-FR" dirty="0" smtClean="0">
                <a:latin typeface="Arial" pitchFamily="34" charset="0"/>
                <a:cs typeface="Arial" pitchFamily="34" charset="0"/>
              </a:rPr>
              <a:t> ;</a:t>
            </a:r>
          </a:p>
          <a:p>
            <a:pPr algn="just"/>
            <a:r>
              <a:rPr lang="fr-FR" dirty="0" smtClean="0">
                <a:latin typeface="Arial" pitchFamily="34" charset="0"/>
                <a:cs typeface="Arial" pitchFamily="34" charset="0"/>
              </a:rPr>
              <a:t>Création d’un canal </a:t>
            </a:r>
            <a:r>
              <a:rPr lang="fr-FR" dirty="0" err="1" smtClean="0">
                <a:latin typeface="Arial" pitchFamily="34" charset="0"/>
                <a:cs typeface="Arial" pitchFamily="34" charset="0"/>
              </a:rPr>
              <a:t>CNCC</a:t>
            </a:r>
            <a:r>
              <a:rPr lang="fr-FR" dirty="0" smtClean="0">
                <a:latin typeface="Arial" pitchFamily="34" charset="0"/>
                <a:cs typeface="Arial" pitchFamily="34" charset="0"/>
              </a:rPr>
              <a:t>–CTRF pour feedback ;</a:t>
            </a:r>
          </a:p>
          <a:p>
            <a:pPr algn="just"/>
            <a:r>
              <a:rPr lang="fr-FR" dirty="0" smtClean="0">
                <a:latin typeface="Arial" pitchFamily="34" charset="0"/>
                <a:cs typeface="Arial" pitchFamily="34" charset="0"/>
              </a:rPr>
              <a:t>Intégrer un module </a:t>
            </a:r>
            <a:r>
              <a:rPr lang="fr-FR" dirty="0" err="1" smtClean="0">
                <a:latin typeface="Arial" pitchFamily="34" charset="0"/>
                <a:cs typeface="Arial" pitchFamily="34" charset="0"/>
              </a:rPr>
              <a:t>LBC</a:t>
            </a:r>
            <a:r>
              <a:rPr lang="fr-FR" dirty="0" smtClean="0">
                <a:latin typeface="Arial" pitchFamily="34" charset="0"/>
                <a:cs typeface="Arial" pitchFamily="34" charset="0"/>
              </a:rPr>
              <a:t>/FT dans les programmes de formation continue des CAC ;</a:t>
            </a:r>
          </a:p>
          <a:p>
            <a:pPr algn="just"/>
            <a:r>
              <a:rPr lang="fr-FR" dirty="0" smtClean="0">
                <a:latin typeface="Arial" pitchFamily="34" charset="0"/>
                <a:cs typeface="Arial" pitchFamily="34" charset="0"/>
              </a:rPr>
              <a:t>Développer une analyse prédictive basée sur les typologies remontées.</a:t>
            </a:r>
          </a:p>
          <a:p>
            <a:pPr algn="just"/>
            <a:endParaRPr lang="fr-FR" dirty="0" smtClean="0">
              <a:latin typeface="Arial" pitchFamily="34" charset="0"/>
              <a:cs typeface="Arial" pitchFamily="34" charset="0"/>
            </a:endParaRPr>
          </a:p>
          <a:p>
            <a:pPr algn="just"/>
            <a:endParaRPr lang="fr-FR" dirty="0">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smtClean="0">
                <a:latin typeface="Arial" pitchFamily="34" charset="0"/>
                <a:cs typeface="Arial" pitchFamily="34" charset="0"/>
              </a:rPr>
              <a:t>Montée en qualité des déclarations : actions proposées</a:t>
            </a:r>
            <a:endParaRPr lang="fr-FR" sz="3200" dirty="0"/>
          </a:p>
        </p:txBody>
      </p:sp>
      <p:sp>
        <p:nvSpPr>
          <p:cNvPr id="3" name="Espace réservé du contenu 2"/>
          <p:cNvSpPr>
            <a:spLocks noGrp="1"/>
          </p:cNvSpPr>
          <p:nvPr>
            <p:ph idx="1"/>
          </p:nvPr>
        </p:nvSpPr>
        <p:spPr/>
        <p:txBody>
          <a:bodyPr>
            <a:normAutofit/>
          </a:bodyPr>
          <a:lstStyle/>
          <a:p>
            <a:pPr algn="just"/>
            <a:r>
              <a:rPr lang="fr-FR" dirty="0" smtClean="0">
                <a:latin typeface="Arial" pitchFamily="34" charset="0"/>
                <a:cs typeface="Arial" pitchFamily="34" charset="0"/>
              </a:rPr>
              <a:t>Mise en place d’un tableau de bord pour suivre :</a:t>
            </a:r>
          </a:p>
          <a:p>
            <a:pPr algn="just">
              <a:buNone/>
            </a:pPr>
            <a:r>
              <a:rPr lang="fr-FR" dirty="0" smtClean="0">
                <a:latin typeface="Arial" pitchFamily="34" charset="0"/>
                <a:cs typeface="Arial" pitchFamily="34" charset="0"/>
              </a:rPr>
              <a:t>– nombre de déclarations ;</a:t>
            </a:r>
          </a:p>
          <a:p>
            <a:pPr algn="just">
              <a:buNone/>
            </a:pPr>
            <a:r>
              <a:rPr lang="fr-FR" dirty="0" smtClean="0">
                <a:latin typeface="Arial" pitchFamily="34" charset="0"/>
                <a:cs typeface="Arial" pitchFamily="34" charset="0"/>
              </a:rPr>
              <a:t>– typologies ;</a:t>
            </a:r>
          </a:p>
          <a:p>
            <a:pPr algn="just">
              <a:buNone/>
            </a:pPr>
            <a:r>
              <a:rPr lang="fr-FR" dirty="0" smtClean="0">
                <a:latin typeface="Arial" pitchFamily="34" charset="0"/>
                <a:cs typeface="Arial" pitchFamily="34" charset="0"/>
              </a:rPr>
              <a:t>– délais de </a:t>
            </a:r>
            <a:r>
              <a:rPr lang="fr-FR" dirty="0" err="1" smtClean="0">
                <a:latin typeface="Arial" pitchFamily="34" charset="0"/>
                <a:cs typeface="Arial" pitchFamily="34" charset="0"/>
              </a:rPr>
              <a:t>reporting</a:t>
            </a:r>
            <a:r>
              <a:rPr lang="fr-FR" dirty="0" smtClean="0">
                <a:latin typeface="Arial" pitchFamily="34" charset="0"/>
                <a:cs typeface="Arial" pitchFamily="34" charset="0"/>
              </a:rPr>
              <a:t> ;</a:t>
            </a:r>
          </a:p>
          <a:p>
            <a:pPr algn="just">
              <a:buNone/>
            </a:pPr>
            <a:r>
              <a:rPr lang="fr-FR" dirty="0" smtClean="0">
                <a:latin typeface="Arial" pitchFamily="34" charset="0"/>
                <a:cs typeface="Arial" pitchFamily="34" charset="0"/>
              </a:rPr>
              <a:t>– retour de la CTRF.</a:t>
            </a:r>
          </a:p>
          <a:p>
            <a:pPr algn="just"/>
            <a:r>
              <a:rPr lang="fr-FR" dirty="0" smtClean="0">
                <a:latin typeface="Arial" pitchFamily="34" charset="0"/>
                <a:cs typeface="Arial" pitchFamily="34" charset="0"/>
              </a:rPr>
              <a:t>Renforcement des contrôles qualité au niveau des cabinets.</a:t>
            </a:r>
          </a:p>
          <a:p>
            <a:pPr algn="just"/>
            <a:endParaRPr lang="fr-FR"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Arial" pitchFamily="34" charset="0"/>
                <a:cs typeface="Arial" pitchFamily="34" charset="0"/>
              </a:rPr>
              <a:t>Plan de la présentation</a:t>
            </a:r>
            <a:endParaRPr lang="fr-FR" b="1" dirty="0">
              <a:latin typeface="Arial" pitchFamily="34" charset="0"/>
              <a:cs typeface="Arial" pitchFamily="34" charset="0"/>
            </a:endParaRPr>
          </a:p>
        </p:txBody>
      </p:sp>
      <p:sp>
        <p:nvSpPr>
          <p:cNvPr id="3" name="Espace réservé du contenu 2"/>
          <p:cNvSpPr>
            <a:spLocks noGrp="1"/>
          </p:cNvSpPr>
          <p:nvPr>
            <p:ph idx="1"/>
          </p:nvPr>
        </p:nvSpPr>
        <p:spPr/>
        <p:txBody>
          <a:bodyPr/>
          <a:lstStyle/>
          <a:p>
            <a:pPr algn="just"/>
            <a:r>
              <a:rPr lang="fr-FR" dirty="0" smtClean="0">
                <a:latin typeface="Arial" pitchFamily="34" charset="0"/>
                <a:cs typeface="Arial" pitchFamily="34" charset="0"/>
              </a:rPr>
              <a:t>Introduction ;</a:t>
            </a:r>
          </a:p>
          <a:p>
            <a:pPr algn="just"/>
            <a:r>
              <a:rPr lang="fr-FR" dirty="0" smtClean="0">
                <a:latin typeface="Arial" pitchFamily="34" charset="0"/>
                <a:cs typeface="Arial" pitchFamily="34" charset="0"/>
              </a:rPr>
              <a:t>Cadre légal et réglementaire ;</a:t>
            </a:r>
          </a:p>
          <a:p>
            <a:pPr algn="just"/>
            <a:r>
              <a:rPr lang="fr-FR" dirty="0" smtClean="0">
                <a:latin typeface="Arial" pitchFamily="34" charset="0"/>
                <a:cs typeface="Arial" pitchFamily="34" charset="0"/>
              </a:rPr>
              <a:t>Obligations de </a:t>
            </a:r>
            <a:r>
              <a:rPr lang="fr-FR" dirty="0" err="1" smtClean="0">
                <a:latin typeface="Arial" pitchFamily="34" charset="0"/>
                <a:cs typeface="Arial" pitchFamily="34" charset="0"/>
              </a:rPr>
              <a:t>DDS</a:t>
            </a:r>
            <a:r>
              <a:rPr lang="fr-FR" dirty="0" smtClean="0">
                <a:latin typeface="Arial" pitchFamily="34" charset="0"/>
                <a:cs typeface="Arial" pitchFamily="34" charset="0"/>
              </a:rPr>
              <a:t> ;</a:t>
            </a:r>
          </a:p>
          <a:p>
            <a:pPr algn="just"/>
            <a:r>
              <a:rPr lang="fr-FR" dirty="0" smtClean="0">
                <a:latin typeface="Arial" pitchFamily="34" charset="0"/>
                <a:cs typeface="Arial" pitchFamily="34" charset="0"/>
              </a:rPr>
              <a:t>Statistiques sur les </a:t>
            </a:r>
            <a:r>
              <a:rPr lang="fr-FR" dirty="0" err="1" smtClean="0">
                <a:latin typeface="Arial" pitchFamily="34" charset="0"/>
                <a:cs typeface="Arial" pitchFamily="34" charset="0"/>
              </a:rPr>
              <a:t>DDS</a:t>
            </a:r>
            <a:r>
              <a:rPr lang="fr-FR" dirty="0" smtClean="0">
                <a:latin typeface="Arial" pitchFamily="34" charset="0"/>
                <a:cs typeface="Arial" pitchFamily="34" charset="0"/>
              </a:rPr>
              <a:t> 2029-2023 ;</a:t>
            </a:r>
          </a:p>
          <a:p>
            <a:pPr algn="just"/>
            <a:r>
              <a:rPr lang="fr-FR" dirty="0" smtClean="0">
                <a:latin typeface="Arial" pitchFamily="34" charset="0"/>
                <a:cs typeface="Arial" pitchFamily="34" charset="0"/>
              </a:rPr>
              <a:t>Exemples de </a:t>
            </a:r>
            <a:r>
              <a:rPr lang="fr-FR" dirty="0" err="1" smtClean="0">
                <a:latin typeface="Arial" pitchFamily="34" charset="0"/>
                <a:cs typeface="Arial" pitchFamily="34" charset="0"/>
              </a:rPr>
              <a:t>DDS</a:t>
            </a:r>
            <a:r>
              <a:rPr lang="fr-FR" dirty="0" smtClean="0">
                <a:latin typeface="Arial" pitchFamily="34" charset="0"/>
                <a:cs typeface="Arial" pitchFamily="34" charset="0"/>
              </a:rPr>
              <a:t> et feedback ;</a:t>
            </a:r>
          </a:p>
          <a:p>
            <a:pPr algn="just"/>
            <a:r>
              <a:rPr lang="fr-FR" dirty="0" smtClean="0">
                <a:latin typeface="Arial" pitchFamily="34" charset="0"/>
                <a:cs typeface="Arial" pitchFamily="34" charset="0"/>
              </a:rPr>
              <a:t>Montée en qualité des déclarations ;</a:t>
            </a:r>
          </a:p>
          <a:p>
            <a:pPr algn="just"/>
            <a:r>
              <a:rPr lang="fr-FR" dirty="0" smtClean="0">
                <a:latin typeface="Arial" pitchFamily="34" charset="0"/>
                <a:cs typeface="Arial" pitchFamily="34" charset="0"/>
              </a:rPr>
              <a:t>Conclusion</a:t>
            </a:r>
            <a:r>
              <a:rPr lang="fr-FR" dirty="0">
                <a:latin typeface="Arial" pitchFamily="34" charset="0"/>
                <a:cs typeface="Arial" pitchFamily="34" charset="0"/>
              </a:rPr>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a:bodyPr>
          <a:lstStyle/>
          <a:p>
            <a:r>
              <a:rPr lang="fr-FR" sz="3200" b="1" dirty="0" smtClean="0">
                <a:latin typeface="Arial" pitchFamily="34" charset="0"/>
                <a:cs typeface="Arial" pitchFamily="34" charset="0"/>
              </a:rPr>
              <a:t>Conclusion</a:t>
            </a:r>
            <a:endParaRPr lang="fr-FR" sz="3200"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r>
              <a:rPr lang="fr-FR" dirty="0">
                <a:latin typeface="Arial" pitchFamily="34" charset="0"/>
                <a:cs typeface="Arial" pitchFamily="34" charset="0"/>
              </a:rPr>
              <a:t>La coopération </a:t>
            </a:r>
            <a:r>
              <a:rPr lang="fr-FR" dirty="0" err="1">
                <a:latin typeface="Arial" pitchFamily="34" charset="0"/>
                <a:cs typeface="Arial" pitchFamily="34" charset="0"/>
              </a:rPr>
              <a:t>CNCC</a:t>
            </a:r>
            <a:r>
              <a:rPr lang="fr-FR" dirty="0">
                <a:latin typeface="Arial" pitchFamily="34" charset="0"/>
                <a:cs typeface="Arial" pitchFamily="34" charset="0"/>
              </a:rPr>
              <a:t>–CTRF représente un pilier essentiel pour renforcer le dispositif national de lutte contre le blanchiment d’argent et le financement du terrorisme. </a:t>
            </a:r>
            <a:endParaRPr lang="fr-FR" dirty="0" smtClean="0">
              <a:latin typeface="Arial" pitchFamily="34" charset="0"/>
              <a:cs typeface="Arial" pitchFamily="34" charset="0"/>
            </a:endParaRPr>
          </a:p>
          <a:p>
            <a:pPr algn="just"/>
            <a:r>
              <a:rPr lang="fr-FR" dirty="0" smtClean="0">
                <a:latin typeface="Arial" pitchFamily="34" charset="0"/>
                <a:cs typeface="Arial" pitchFamily="34" charset="0"/>
              </a:rPr>
              <a:t>Un </a:t>
            </a:r>
            <a:r>
              <a:rPr lang="fr-FR" dirty="0">
                <a:latin typeface="Arial" pitchFamily="34" charset="0"/>
                <a:cs typeface="Arial" pitchFamily="34" charset="0"/>
              </a:rPr>
              <a:t>renforcement qualitatif reste indispensable.</a:t>
            </a:r>
            <a:br>
              <a:rPr lang="fr-FR" dirty="0">
                <a:latin typeface="Arial" pitchFamily="34" charset="0"/>
                <a:cs typeface="Arial" pitchFamily="34" charset="0"/>
              </a:rPr>
            </a:br>
            <a:r>
              <a:rPr lang="fr-FR" dirty="0">
                <a:latin typeface="Arial" pitchFamily="34" charset="0"/>
                <a:cs typeface="Arial" pitchFamily="34" charset="0"/>
              </a:rPr>
              <a:t>L'objectif final est d’aboutir à des déclarations :</a:t>
            </a:r>
          </a:p>
          <a:p>
            <a:pPr lvl="0" algn="just">
              <a:buNone/>
            </a:pPr>
            <a:r>
              <a:rPr lang="fr-FR" dirty="0" smtClean="0">
                <a:latin typeface="Arial" pitchFamily="34" charset="0"/>
                <a:cs typeface="Arial" pitchFamily="34" charset="0"/>
              </a:rPr>
              <a:t>- plus </a:t>
            </a:r>
            <a:r>
              <a:rPr lang="fr-FR" dirty="0">
                <a:latin typeface="Arial" pitchFamily="34" charset="0"/>
                <a:cs typeface="Arial" pitchFamily="34" charset="0"/>
              </a:rPr>
              <a:t>pertinentes ;</a:t>
            </a:r>
          </a:p>
          <a:p>
            <a:pPr lvl="0" algn="just">
              <a:buNone/>
            </a:pPr>
            <a:r>
              <a:rPr lang="fr-FR" dirty="0" smtClean="0">
                <a:latin typeface="Arial" pitchFamily="34" charset="0"/>
                <a:cs typeface="Arial" pitchFamily="34" charset="0"/>
              </a:rPr>
              <a:t>- mieux </a:t>
            </a:r>
            <a:r>
              <a:rPr lang="fr-FR" dirty="0">
                <a:latin typeface="Arial" pitchFamily="34" charset="0"/>
                <a:cs typeface="Arial" pitchFamily="34" charset="0"/>
              </a:rPr>
              <a:t>structurées ;</a:t>
            </a:r>
          </a:p>
          <a:p>
            <a:pPr lvl="0" algn="just">
              <a:buNone/>
            </a:pPr>
            <a:r>
              <a:rPr lang="fr-FR" dirty="0" smtClean="0">
                <a:latin typeface="Arial" pitchFamily="34" charset="0"/>
                <a:cs typeface="Arial" pitchFamily="34" charset="0"/>
              </a:rPr>
              <a:t>- intégrant </a:t>
            </a:r>
            <a:r>
              <a:rPr lang="fr-FR" dirty="0">
                <a:latin typeface="Arial" pitchFamily="34" charset="0"/>
                <a:cs typeface="Arial" pitchFamily="34" charset="0"/>
              </a:rPr>
              <a:t>des analyses économiques solides ;</a:t>
            </a:r>
          </a:p>
          <a:p>
            <a:pPr lvl="0" algn="just">
              <a:buNone/>
            </a:pPr>
            <a:r>
              <a:rPr lang="fr-FR" dirty="0" smtClean="0">
                <a:latin typeface="Arial" pitchFamily="34" charset="0"/>
                <a:cs typeface="Arial" pitchFamily="34" charset="0"/>
              </a:rPr>
              <a:t>- permettant </a:t>
            </a:r>
            <a:r>
              <a:rPr lang="fr-FR" dirty="0">
                <a:latin typeface="Arial" pitchFamily="34" charset="0"/>
                <a:cs typeface="Arial" pitchFamily="34" charset="0"/>
              </a:rPr>
              <a:t>à la CTRF de traiter efficacement les soupçons.</a:t>
            </a:r>
          </a:p>
          <a:p>
            <a:pPr algn="just"/>
            <a:endParaRPr lang="fr-FR" dirty="0">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endParaRPr lang="fr-FR" b="1" dirty="0" smtClean="0">
              <a:latin typeface="Arial" pitchFamily="34" charset="0"/>
              <a:cs typeface="Arial" pitchFamily="34" charset="0"/>
            </a:endParaRPr>
          </a:p>
          <a:p>
            <a:pPr>
              <a:buNone/>
            </a:pPr>
            <a:endParaRPr lang="fr-FR" b="1" dirty="0">
              <a:latin typeface="Arial" pitchFamily="34" charset="0"/>
              <a:cs typeface="Arial" pitchFamily="34" charset="0"/>
            </a:endParaRPr>
          </a:p>
          <a:p>
            <a:pPr>
              <a:buNone/>
            </a:pPr>
            <a:endParaRPr lang="fr-FR" b="1" dirty="0" smtClean="0">
              <a:latin typeface="Arial" pitchFamily="34" charset="0"/>
              <a:cs typeface="Arial" pitchFamily="34" charset="0"/>
            </a:endParaRPr>
          </a:p>
          <a:p>
            <a:pPr algn="ctr">
              <a:buNone/>
            </a:pPr>
            <a:r>
              <a:rPr lang="fr-FR" b="1" dirty="0" smtClean="0">
                <a:latin typeface="Arial" pitchFamily="34" charset="0"/>
                <a:cs typeface="Arial" pitchFamily="34" charset="0"/>
              </a:rPr>
              <a:t>Merci pour votre attention</a:t>
            </a:r>
            <a:endParaRPr lang="fr-FR"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Arial" pitchFamily="34" charset="0"/>
                <a:cs typeface="Arial" pitchFamily="34" charset="0"/>
              </a:rPr>
              <a:t>Introduction générale</a:t>
            </a:r>
            <a:endParaRPr lang="fr-FR"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r>
              <a:rPr lang="fr-FR" dirty="0" smtClean="0">
                <a:latin typeface="Arial" pitchFamily="34" charset="0"/>
                <a:cs typeface="Arial" pitchFamily="34" charset="0"/>
              </a:rPr>
              <a:t>La coopération entre les assujettis y compris la </a:t>
            </a:r>
            <a:r>
              <a:rPr lang="fr-FR" b="1" dirty="0" smtClean="0">
                <a:latin typeface="Arial" pitchFamily="34" charset="0"/>
                <a:cs typeface="Arial" pitchFamily="34" charset="0"/>
              </a:rPr>
              <a:t>Chambre Nationale des Commissaires aux Comptes (</a:t>
            </a:r>
            <a:r>
              <a:rPr lang="fr-FR" b="1" dirty="0" err="1" smtClean="0">
                <a:latin typeface="Arial" pitchFamily="34" charset="0"/>
                <a:cs typeface="Arial" pitchFamily="34" charset="0"/>
              </a:rPr>
              <a:t>CNCC</a:t>
            </a:r>
            <a:r>
              <a:rPr lang="fr-FR" b="1" dirty="0" smtClean="0">
                <a:latin typeface="Arial" pitchFamily="34" charset="0"/>
                <a:cs typeface="Arial" pitchFamily="34" charset="0"/>
              </a:rPr>
              <a:t>)</a:t>
            </a:r>
            <a:r>
              <a:rPr lang="fr-FR" dirty="0" smtClean="0">
                <a:latin typeface="Arial" pitchFamily="34" charset="0"/>
                <a:cs typeface="Arial" pitchFamily="34" charset="0"/>
              </a:rPr>
              <a:t> et la </a:t>
            </a:r>
            <a:r>
              <a:rPr lang="fr-FR" b="1" dirty="0" smtClean="0">
                <a:latin typeface="Arial" pitchFamily="34" charset="0"/>
                <a:cs typeface="Arial" pitchFamily="34" charset="0"/>
              </a:rPr>
              <a:t>Cellule de Traitement du Renseignement Financier (CTRF)</a:t>
            </a:r>
            <a:r>
              <a:rPr lang="fr-FR" dirty="0" smtClean="0">
                <a:latin typeface="Arial" pitchFamily="34" charset="0"/>
                <a:cs typeface="Arial" pitchFamily="34" charset="0"/>
              </a:rPr>
              <a:t> constitue une composante essentielle du dispositif national de </a:t>
            </a:r>
            <a:r>
              <a:rPr lang="fr-FR" dirty="0" err="1" smtClean="0">
                <a:latin typeface="Arial" pitchFamily="34" charset="0"/>
                <a:cs typeface="Arial" pitchFamily="34" charset="0"/>
              </a:rPr>
              <a:t>LBC</a:t>
            </a:r>
            <a:r>
              <a:rPr lang="fr-FR" dirty="0" smtClean="0">
                <a:latin typeface="Arial" pitchFamily="34" charset="0"/>
                <a:cs typeface="Arial" pitchFamily="34" charset="0"/>
              </a:rPr>
              <a:t>/FT.</a:t>
            </a:r>
          </a:p>
          <a:p>
            <a:pPr algn="just"/>
            <a:endParaRPr lang="fr-FR"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a:latin typeface="Arial" pitchFamily="34" charset="0"/>
                <a:cs typeface="Arial" pitchFamily="34" charset="0"/>
              </a:rPr>
              <a:t>Cadre </a:t>
            </a:r>
            <a:r>
              <a:rPr lang="fr-FR" b="1" dirty="0" smtClean="0">
                <a:latin typeface="Arial" pitchFamily="34" charset="0"/>
                <a:cs typeface="Arial" pitchFamily="34" charset="0"/>
              </a:rPr>
              <a:t>légal et réglementaire</a:t>
            </a:r>
            <a:endParaRPr lang="fr-FR" b="1" dirty="0">
              <a:latin typeface="Arial" pitchFamily="34" charset="0"/>
              <a:cs typeface="Arial" pitchFamily="34" charset="0"/>
            </a:endParaRPr>
          </a:p>
        </p:txBody>
      </p:sp>
      <p:sp>
        <p:nvSpPr>
          <p:cNvPr id="3" name="Espace réservé du contenu 2"/>
          <p:cNvSpPr>
            <a:spLocks noGrp="1"/>
          </p:cNvSpPr>
          <p:nvPr>
            <p:ph idx="1"/>
          </p:nvPr>
        </p:nvSpPr>
        <p:spPr/>
        <p:txBody>
          <a:bodyPr/>
          <a:lstStyle/>
          <a:p>
            <a:pPr lvl="0" algn="just"/>
            <a:r>
              <a:rPr lang="fr-FR" dirty="0">
                <a:latin typeface="Arial" pitchFamily="34" charset="0"/>
                <a:cs typeface="Arial" pitchFamily="34" charset="0"/>
              </a:rPr>
              <a:t>Loi n° 05-01 du 27 </a:t>
            </a:r>
            <a:r>
              <a:rPr lang="fr-FR" dirty="0" err="1">
                <a:latin typeface="Arial" pitchFamily="34" charset="0"/>
                <a:cs typeface="Arial" pitchFamily="34" charset="0"/>
              </a:rPr>
              <a:t>Dhou</a:t>
            </a:r>
            <a:r>
              <a:rPr lang="fr-FR" dirty="0">
                <a:latin typeface="Arial" pitchFamily="34" charset="0"/>
                <a:cs typeface="Arial" pitchFamily="34" charset="0"/>
              </a:rPr>
              <a:t> El </a:t>
            </a:r>
            <a:r>
              <a:rPr lang="fr-FR" dirty="0" err="1">
                <a:latin typeface="Arial" pitchFamily="34" charset="0"/>
                <a:cs typeface="Arial" pitchFamily="34" charset="0"/>
              </a:rPr>
              <a:t>Hidja</a:t>
            </a:r>
            <a:r>
              <a:rPr lang="fr-FR" dirty="0">
                <a:latin typeface="Arial" pitchFamily="34" charset="0"/>
                <a:cs typeface="Arial" pitchFamily="34" charset="0"/>
              </a:rPr>
              <a:t> 1425 correspondant au 6 février 2005 relative à la prévention et à la lutte contre le blanchiment d’argent et le financement du terrorisme, modifiée et </a:t>
            </a:r>
            <a:r>
              <a:rPr lang="fr-FR" dirty="0" smtClean="0">
                <a:latin typeface="Arial" pitchFamily="34" charset="0"/>
                <a:cs typeface="Arial" pitchFamily="34" charset="0"/>
              </a:rPr>
              <a:t>complétée</a:t>
            </a:r>
            <a:r>
              <a:rPr lang="fr-FR" dirty="0">
                <a:latin typeface="Arial" pitchFamily="34" charset="0"/>
                <a:cs typeface="Arial" pitchFamily="34" charset="0"/>
              </a:rPr>
              <a:t> </a:t>
            </a:r>
            <a:r>
              <a:rPr lang="fr-FR" dirty="0" smtClean="0">
                <a:latin typeface="Arial" pitchFamily="34" charset="0"/>
                <a:cs typeface="Arial" pitchFamily="34" charset="0"/>
              </a:rPr>
              <a:t>;</a:t>
            </a:r>
          </a:p>
          <a:p>
            <a:pPr lvl="0" algn="just"/>
            <a:r>
              <a:rPr lang="fr-FR" dirty="0" smtClean="0">
                <a:latin typeface="Arial" pitchFamily="34" charset="0"/>
                <a:cs typeface="Arial" pitchFamily="34" charset="0"/>
              </a:rPr>
              <a:t>Textes réglementaires d’application ;</a:t>
            </a:r>
            <a:endParaRPr lang="fr-FR" dirty="0">
              <a:latin typeface="Arial" pitchFamily="34" charset="0"/>
              <a:cs typeface="Arial" pitchFamily="34" charset="0"/>
            </a:endParaRPr>
          </a:p>
          <a:p>
            <a:pPr lvl="0" algn="just"/>
            <a:r>
              <a:rPr lang="fr-FR" dirty="0">
                <a:latin typeface="Arial" pitchFamily="34" charset="0"/>
                <a:cs typeface="Arial" pitchFamily="34" charset="0"/>
              </a:rPr>
              <a:t>Loi n° 23-09 du 21 juin 2023 portant Loi Monétaire Et Bancaire.</a:t>
            </a:r>
          </a:p>
          <a:p>
            <a:pPr algn="just"/>
            <a:endParaRPr lang="fr-FR" dirty="0">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a:bodyPr>
          <a:lstStyle/>
          <a:p>
            <a:r>
              <a:rPr lang="fr-FR" b="1" dirty="0" smtClean="0">
                <a:latin typeface="Arial" pitchFamily="34" charset="0"/>
                <a:cs typeface="Arial" pitchFamily="34" charset="0"/>
              </a:rPr>
              <a:t>Textes publiés par la BA/CB</a:t>
            </a:r>
            <a:endParaRPr lang="fr-FR" b="1" dirty="0">
              <a:latin typeface="Arial" pitchFamily="34" charset="0"/>
              <a:cs typeface="Arial" pitchFamily="34" charset="0"/>
            </a:endParaRPr>
          </a:p>
        </p:txBody>
      </p:sp>
      <p:sp>
        <p:nvSpPr>
          <p:cNvPr id="3" name="Espace réservé du contenu 2"/>
          <p:cNvSpPr>
            <a:spLocks noGrp="1"/>
          </p:cNvSpPr>
          <p:nvPr>
            <p:ph idx="1"/>
          </p:nvPr>
        </p:nvSpPr>
        <p:spPr>
          <a:xfrm>
            <a:off x="457200" y="1268760"/>
            <a:ext cx="8229600" cy="4968552"/>
          </a:xfrm>
        </p:spPr>
        <p:txBody>
          <a:bodyPr>
            <a:noAutofit/>
          </a:bodyPr>
          <a:lstStyle/>
          <a:p>
            <a:pPr lvl="0" algn="just"/>
            <a:r>
              <a:rPr lang="fr-FR" sz="1600" dirty="0">
                <a:latin typeface="Arial" pitchFamily="34" charset="0"/>
                <a:cs typeface="Arial" pitchFamily="34" charset="0"/>
              </a:rPr>
              <a:t>Règlement </a:t>
            </a:r>
            <a:r>
              <a:rPr lang="fr-FR" sz="1600" dirty="0" smtClean="0">
                <a:latin typeface="Arial" pitchFamily="34" charset="0"/>
                <a:cs typeface="Arial" pitchFamily="34" charset="0"/>
              </a:rPr>
              <a:t>n</a:t>
            </a:r>
            <a:r>
              <a:rPr lang="fr-FR" sz="1600" dirty="0">
                <a:latin typeface="Arial" pitchFamily="34" charset="0"/>
                <a:cs typeface="Arial" pitchFamily="34" charset="0"/>
              </a:rPr>
              <a:t>° 24-03 du </a:t>
            </a:r>
            <a:r>
              <a:rPr lang="fr-FR" sz="1600" dirty="0" smtClean="0">
                <a:latin typeface="Arial" pitchFamily="34" charset="0"/>
                <a:cs typeface="Arial" pitchFamily="34" charset="0"/>
              </a:rPr>
              <a:t>24 </a:t>
            </a:r>
            <a:r>
              <a:rPr lang="fr-FR" sz="1600" dirty="0">
                <a:latin typeface="Arial" pitchFamily="34" charset="0"/>
                <a:cs typeface="Arial" pitchFamily="34" charset="0"/>
              </a:rPr>
              <a:t>juillet 2024 relatif à la prévention et à la lutte contre le </a:t>
            </a:r>
            <a:r>
              <a:rPr lang="fr-FR" sz="1600" dirty="0" err="1" smtClean="0">
                <a:latin typeface="Arial" pitchFamily="34" charset="0"/>
                <a:cs typeface="Arial" pitchFamily="34" charset="0"/>
              </a:rPr>
              <a:t>BC</a:t>
            </a:r>
            <a:r>
              <a:rPr lang="fr-FR" sz="1600" dirty="0" smtClean="0">
                <a:latin typeface="Arial" pitchFamily="34" charset="0"/>
                <a:cs typeface="Arial" pitchFamily="34" charset="0"/>
              </a:rPr>
              <a:t>/FT/</a:t>
            </a:r>
            <a:r>
              <a:rPr lang="fr-FR" sz="1600" dirty="0" err="1" smtClean="0">
                <a:latin typeface="Arial" pitchFamily="34" charset="0"/>
                <a:cs typeface="Arial" pitchFamily="34" charset="0"/>
              </a:rPr>
              <a:t>FPADM</a:t>
            </a:r>
            <a:r>
              <a:rPr lang="fr-FR" sz="1600" dirty="0" smtClean="0">
                <a:latin typeface="Arial" pitchFamily="34" charset="0"/>
                <a:cs typeface="Arial" pitchFamily="34" charset="0"/>
              </a:rPr>
              <a:t> ;</a:t>
            </a:r>
            <a:endParaRPr lang="fr-FR" sz="1600" dirty="0">
              <a:latin typeface="Arial" pitchFamily="34" charset="0"/>
              <a:cs typeface="Arial" pitchFamily="34" charset="0"/>
            </a:endParaRPr>
          </a:p>
          <a:p>
            <a:pPr lvl="0" algn="just"/>
            <a:r>
              <a:rPr lang="fr-FR" sz="1600" dirty="0">
                <a:latin typeface="Arial" pitchFamily="34" charset="0"/>
                <a:cs typeface="Arial" pitchFamily="34" charset="0"/>
              </a:rPr>
              <a:t>L'instruction de la Banque d'Algérie n° 03-24 du 24 novembre 2024 relative au devoir de </a:t>
            </a:r>
            <a:r>
              <a:rPr lang="fr-FR" sz="1600" dirty="0" smtClean="0">
                <a:latin typeface="Arial" pitchFamily="34" charset="0"/>
                <a:cs typeface="Arial" pitchFamily="34" charset="0"/>
              </a:rPr>
              <a:t>vigilance ;</a:t>
            </a:r>
            <a:endParaRPr lang="fr-FR" sz="1600" dirty="0">
              <a:latin typeface="Arial" pitchFamily="34" charset="0"/>
              <a:cs typeface="Arial" pitchFamily="34" charset="0"/>
            </a:endParaRPr>
          </a:p>
          <a:p>
            <a:pPr lvl="0" algn="just"/>
            <a:r>
              <a:rPr lang="fr-FR" sz="1600" dirty="0">
                <a:latin typeface="Arial" pitchFamily="34" charset="0"/>
                <a:cs typeface="Arial" pitchFamily="34" charset="0"/>
              </a:rPr>
              <a:t>L'instruction de la Banque d'Algérie n° 04-24 du 24 novembre 2024 relative aux virements </a:t>
            </a:r>
            <a:r>
              <a:rPr lang="fr-FR" sz="1600" dirty="0" smtClean="0">
                <a:latin typeface="Arial" pitchFamily="34" charset="0"/>
                <a:cs typeface="Arial" pitchFamily="34" charset="0"/>
              </a:rPr>
              <a:t>électroniques ;</a:t>
            </a:r>
            <a:endParaRPr lang="fr-FR" sz="1600" dirty="0">
              <a:latin typeface="Arial" pitchFamily="34" charset="0"/>
              <a:cs typeface="Arial" pitchFamily="34" charset="0"/>
            </a:endParaRPr>
          </a:p>
          <a:p>
            <a:pPr lvl="0" algn="just"/>
            <a:r>
              <a:rPr lang="fr-FR" sz="1600" dirty="0">
                <a:latin typeface="Arial" pitchFamily="34" charset="0"/>
                <a:cs typeface="Arial" pitchFamily="34" charset="0"/>
              </a:rPr>
              <a:t>Lignes directrices n° 02/2024 du 28 novembre 2024 relatives aux procédures d'identification et de vérification des bénéficiaires </a:t>
            </a:r>
            <a:r>
              <a:rPr lang="fr-FR" sz="1600" dirty="0" smtClean="0">
                <a:latin typeface="Arial" pitchFamily="34" charset="0"/>
                <a:cs typeface="Arial" pitchFamily="34" charset="0"/>
              </a:rPr>
              <a:t>effectifs ;</a:t>
            </a:r>
            <a:endParaRPr lang="fr-FR" sz="1600" dirty="0">
              <a:latin typeface="Arial" pitchFamily="34" charset="0"/>
              <a:cs typeface="Arial" pitchFamily="34" charset="0"/>
            </a:endParaRPr>
          </a:p>
          <a:p>
            <a:pPr lvl="0" algn="just"/>
            <a:r>
              <a:rPr lang="fr-FR" sz="1600" dirty="0">
                <a:latin typeface="Arial" pitchFamily="34" charset="0"/>
                <a:cs typeface="Arial" pitchFamily="34" charset="0"/>
              </a:rPr>
              <a:t>Lignes directrices n° 01/2025 du 6 avril 2025 relatives aux procédures de gel et/ou de saisie des fonds et des avoirs dans le cadre des sanctions financières </a:t>
            </a:r>
            <a:r>
              <a:rPr lang="fr-FR" sz="1600" dirty="0" smtClean="0">
                <a:latin typeface="Arial" pitchFamily="34" charset="0"/>
                <a:cs typeface="Arial" pitchFamily="34" charset="0"/>
              </a:rPr>
              <a:t>ciblées ;</a:t>
            </a:r>
            <a:endParaRPr lang="fr-FR" sz="1600" dirty="0">
              <a:latin typeface="Arial" pitchFamily="34" charset="0"/>
              <a:cs typeface="Arial" pitchFamily="34" charset="0"/>
            </a:endParaRPr>
          </a:p>
          <a:p>
            <a:pPr algn="just"/>
            <a:r>
              <a:rPr lang="fr-FR" sz="1600" dirty="0" smtClean="0">
                <a:latin typeface="Arial" pitchFamily="34" charset="0"/>
                <a:cs typeface="Arial" pitchFamily="34" charset="0"/>
              </a:rPr>
              <a:t>Lignes directrices n° 02/25 du 26 mai 2025 relatives au devoir de vigilance ;</a:t>
            </a:r>
          </a:p>
          <a:p>
            <a:pPr lvl="0" algn="just"/>
            <a:r>
              <a:rPr lang="fr-FR" sz="1600" dirty="0" smtClean="0">
                <a:latin typeface="Arial" pitchFamily="34" charset="0"/>
                <a:cs typeface="Arial" pitchFamily="34" charset="0"/>
              </a:rPr>
              <a:t>Lignes </a:t>
            </a:r>
            <a:r>
              <a:rPr lang="fr-FR" sz="1600" dirty="0">
                <a:latin typeface="Arial" pitchFamily="34" charset="0"/>
                <a:cs typeface="Arial" pitchFamily="34" charset="0"/>
              </a:rPr>
              <a:t>directrices n° 03/25 du 8 juillet 2025 relatives à l'auto-évaluation des risques de </a:t>
            </a:r>
            <a:r>
              <a:rPr lang="fr-FR" sz="1600" dirty="0" err="1" smtClean="0">
                <a:latin typeface="Arial" pitchFamily="34" charset="0"/>
                <a:cs typeface="Arial" pitchFamily="34" charset="0"/>
              </a:rPr>
              <a:t>BC</a:t>
            </a:r>
            <a:r>
              <a:rPr lang="fr-FR" sz="1600" dirty="0" smtClean="0">
                <a:latin typeface="Arial" pitchFamily="34" charset="0"/>
                <a:cs typeface="Arial" pitchFamily="34" charset="0"/>
              </a:rPr>
              <a:t>/FT/</a:t>
            </a:r>
            <a:r>
              <a:rPr lang="fr-FR" sz="1600" dirty="0" err="1" smtClean="0">
                <a:latin typeface="Arial" pitchFamily="34" charset="0"/>
                <a:cs typeface="Arial" pitchFamily="34" charset="0"/>
              </a:rPr>
              <a:t>FPADM</a:t>
            </a:r>
            <a:r>
              <a:rPr lang="fr-FR" sz="1600" dirty="0" smtClean="0">
                <a:latin typeface="Arial" pitchFamily="34" charset="0"/>
                <a:cs typeface="Arial" pitchFamily="34" charset="0"/>
              </a:rPr>
              <a:t> ;</a:t>
            </a:r>
          </a:p>
          <a:p>
            <a:pPr algn="just"/>
            <a:r>
              <a:rPr lang="fr-FR" sz="1600" dirty="0" smtClean="0">
                <a:latin typeface="Arial" pitchFamily="34" charset="0"/>
                <a:cs typeface="Arial" pitchFamily="34" charset="0"/>
              </a:rPr>
              <a:t>Lignes directrices n° 04/25 du 26 octobre 2025 relatives aux personnes politiquement exposées ;</a:t>
            </a:r>
          </a:p>
          <a:p>
            <a:pPr algn="just"/>
            <a:r>
              <a:rPr lang="fr-FR" sz="1600" dirty="0" smtClean="0">
                <a:latin typeface="Arial" pitchFamily="34" charset="0"/>
                <a:cs typeface="Arial" pitchFamily="34" charset="0"/>
              </a:rPr>
              <a:t>Lignes directrices n° 05/25 du 26 octobre 2025 relatives à l’identification des relations avec les pays à haut risques en </a:t>
            </a:r>
            <a:r>
              <a:rPr lang="fr-FR" sz="1600" dirty="0">
                <a:latin typeface="Arial" pitchFamily="34" charset="0"/>
                <a:cs typeface="Arial" pitchFamily="34" charset="0"/>
              </a:rPr>
              <a:t>m</a:t>
            </a:r>
            <a:r>
              <a:rPr lang="fr-FR" sz="1600" dirty="0" smtClean="0">
                <a:latin typeface="Arial" pitchFamily="34" charset="0"/>
                <a:cs typeface="Arial" pitchFamily="34" charset="0"/>
              </a:rPr>
              <a:t>atière de </a:t>
            </a:r>
            <a:r>
              <a:rPr lang="fr-FR" sz="1600" dirty="0" err="1" smtClean="0">
                <a:latin typeface="Arial" pitchFamily="34" charset="0"/>
                <a:cs typeface="Arial" pitchFamily="34" charset="0"/>
              </a:rPr>
              <a:t>LBA</a:t>
            </a:r>
            <a:r>
              <a:rPr lang="fr-FR" sz="1600" dirty="0" smtClean="0">
                <a:latin typeface="Arial" pitchFamily="34" charset="0"/>
                <a:cs typeface="Arial" pitchFamily="34" charset="0"/>
              </a:rPr>
              <a:t>/FT/</a:t>
            </a:r>
            <a:r>
              <a:rPr lang="fr-FR" sz="1600" dirty="0" err="1" smtClean="0">
                <a:latin typeface="Arial" pitchFamily="34" charset="0"/>
                <a:cs typeface="Arial" pitchFamily="34" charset="0"/>
              </a:rPr>
              <a:t>FPADM</a:t>
            </a:r>
            <a:r>
              <a:rPr lang="fr-FR" sz="1600" dirty="0" smtClean="0">
                <a:latin typeface="Arial" pitchFamily="34" charset="0"/>
                <a:cs typeface="Arial" pitchFamily="34" charset="0"/>
              </a:rPr>
              <a:t> ;</a:t>
            </a:r>
          </a:p>
          <a:p>
            <a:pPr algn="just"/>
            <a:r>
              <a:rPr lang="fr-FR" sz="1600" dirty="0" smtClean="0">
                <a:latin typeface="Arial" pitchFamily="34" charset="0"/>
                <a:cs typeface="Arial" pitchFamily="34" charset="0"/>
              </a:rPr>
              <a:t>Lignes directrices n° 06/25 du 12 novembre 2025 relatives à l’identification, blocage et interdiction des actifs virtuels.</a:t>
            </a:r>
          </a:p>
          <a:p>
            <a:pPr lvl="0" algn="just"/>
            <a:endParaRPr lang="fr-FR" sz="1600" dirty="0" smtClean="0">
              <a:latin typeface="Arial" pitchFamily="34" charset="0"/>
              <a:cs typeface="Arial" pitchFamily="34" charset="0"/>
            </a:endParaRPr>
          </a:p>
          <a:p>
            <a:pPr lvl="0" algn="just"/>
            <a:endParaRPr lang="fr-FR" sz="1600" dirty="0">
              <a:latin typeface="Arial" pitchFamily="34" charset="0"/>
              <a:cs typeface="Arial" pitchFamily="34" charset="0"/>
            </a:endParaRPr>
          </a:p>
          <a:p>
            <a:pPr algn="just"/>
            <a:endParaRPr lang="fr-FR" sz="16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Arial" pitchFamily="34" charset="0"/>
                <a:cs typeface="Arial" pitchFamily="34" charset="0"/>
              </a:rPr>
              <a:t>Définition</a:t>
            </a:r>
            <a:endParaRPr lang="fr-FR"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r>
              <a:rPr lang="fr-FR" dirty="0" smtClean="0">
                <a:latin typeface="Arial" pitchFamily="34" charset="0"/>
                <a:cs typeface="Arial" pitchFamily="34" charset="0"/>
              </a:rPr>
              <a:t>Assujettis : </a:t>
            </a:r>
            <a:r>
              <a:rPr lang="fr-FR" dirty="0">
                <a:latin typeface="Arial" pitchFamily="34" charset="0"/>
                <a:cs typeface="Arial" pitchFamily="34" charset="0"/>
              </a:rPr>
              <a:t>les institutions financières et les </a:t>
            </a:r>
            <a:r>
              <a:rPr lang="fr-FR" dirty="0" smtClean="0">
                <a:latin typeface="Arial" pitchFamily="34" charset="0"/>
                <a:cs typeface="Arial" pitchFamily="34" charset="0"/>
              </a:rPr>
              <a:t>entreprises et </a:t>
            </a:r>
            <a:r>
              <a:rPr lang="fr-FR" dirty="0">
                <a:latin typeface="Arial" pitchFamily="34" charset="0"/>
                <a:cs typeface="Arial" pitchFamily="34" charset="0"/>
              </a:rPr>
              <a:t>professions non financières désignées ayant </a:t>
            </a:r>
            <a:r>
              <a:rPr lang="fr-FR" dirty="0" smtClean="0">
                <a:latin typeface="Arial" pitchFamily="34" charset="0"/>
                <a:cs typeface="Arial" pitchFamily="34" charset="0"/>
              </a:rPr>
              <a:t>l’obligation d'appliquer </a:t>
            </a:r>
            <a:r>
              <a:rPr lang="fr-FR" dirty="0">
                <a:latin typeface="Arial" pitchFamily="34" charset="0"/>
                <a:cs typeface="Arial" pitchFamily="34" charset="0"/>
              </a:rPr>
              <a:t>les </a:t>
            </a:r>
            <a:r>
              <a:rPr lang="fr-FR" b="1" dirty="0">
                <a:latin typeface="Arial" pitchFamily="34" charset="0"/>
                <a:cs typeface="Arial" pitchFamily="34" charset="0"/>
              </a:rPr>
              <a:t>mesures préventives</a:t>
            </a:r>
            <a:r>
              <a:rPr lang="fr-FR" dirty="0">
                <a:latin typeface="Arial" pitchFamily="34" charset="0"/>
                <a:cs typeface="Arial" pitchFamily="34" charset="0"/>
              </a:rPr>
              <a:t>, y compris la </a:t>
            </a:r>
            <a:r>
              <a:rPr lang="fr-FR" b="1" dirty="0" smtClean="0">
                <a:latin typeface="Arial" pitchFamily="34" charset="0"/>
                <a:cs typeface="Arial" pitchFamily="34" charset="0"/>
              </a:rPr>
              <a:t>déclaration de </a:t>
            </a:r>
            <a:r>
              <a:rPr lang="fr-FR" b="1" dirty="0">
                <a:latin typeface="Arial" pitchFamily="34" charset="0"/>
                <a:cs typeface="Arial" pitchFamily="34" charset="0"/>
              </a:rPr>
              <a:t>soupçon</a:t>
            </a:r>
            <a:r>
              <a:rPr lang="fr-FR" dirty="0">
                <a:latin typeface="Arial" pitchFamily="34" charset="0"/>
                <a:cs typeface="Arial" pitchFamily="34" charset="0"/>
              </a:rPr>
              <a:t>, comme il est prévu par la présente loi et </a:t>
            </a:r>
            <a:r>
              <a:rPr lang="fr-FR" dirty="0" smtClean="0">
                <a:latin typeface="Arial" pitchFamily="34" charset="0"/>
                <a:cs typeface="Arial" pitchFamily="34" charset="0"/>
              </a:rPr>
              <a:t>les règlements</a:t>
            </a:r>
            <a:r>
              <a:rPr lang="fr-FR" dirty="0">
                <a:latin typeface="Arial" pitchFamily="34" charset="0"/>
                <a:cs typeface="Arial" pitchFamily="34" charset="0"/>
              </a:rPr>
              <a:t>, les instructions d’application et les lignes </a:t>
            </a:r>
            <a:r>
              <a:rPr lang="fr-FR" dirty="0" smtClean="0">
                <a:latin typeface="Arial" pitchFamily="34" charset="0"/>
                <a:cs typeface="Arial" pitchFamily="34" charset="0"/>
              </a:rPr>
              <a:t>directrices émanant </a:t>
            </a:r>
            <a:r>
              <a:rPr lang="fr-FR" dirty="0">
                <a:latin typeface="Arial" pitchFamily="34" charset="0"/>
                <a:cs typeface="Arial" pitchFamily="34" charset="0"/>
              </a:rPr>
              <a:t>des autorités de régulation, de contrôle et/ou </a:t>
            </a:r>
            <a:r>
              <a:rPr lang="fr-FR" dirty="0" smtClean="0">
                <a:latin typeface="Arial" pitchFamily="34" charset="0"/>
                <a:cs typeface="Arial" pitchFamily="34" charset="0"/>
              </a:rPr>
              <a:t>de surveillance.</a:t>
            </a:r>
            <a:endParaRPr lang="fr-FR"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Arial" pitchFamily="34" charset="0"/>
                <a:cs typeface="Arial" pitchFamily="34" charset="0"/>
              </a:rPr>
              <a:t>Recommandation 34-GAFI</a:t>
            </a:r>
            <a:endParaRPr lang="fr-FR" b="1" dirty="0">
              <a:latin typeface="Arial" pitchFamily="34" charset="0"/>
              <a:cs typeface="Arial" pitchFamily="34" charset="0"/>
            </a:endParaRPr>
          </a:p>
        </p:txBody>
      </p:sp>
      <p:sp>
        <p:nvSpPr>
          <p:cNvPr id="3" name="Espace réservé du contenu 2"/>
          <p:cNvSpPr>
            <a:spLocks noGrp="1"/>
          </p:cNvSpPr>
          <p:nvPr>
            <p:ph idx="1"/>
          </p:nvPr>
        </p:nvSpPr>
        <p:spPr/>
        <p:txBody>
          <a:bodyPr>
            <a:normAutofit/>
          </a:bodyPr>
          <a:lstStyle/>
          <a:p>
            <a:pPr algn="just">
              <a:buNone/>
            </a:pPr>
            <a:r>
              <a:rPr lang="fr-FR" sz="2600" b="1" dirty="0">
                <a:latin typeface="Arial" pitchFamily="34" charset="0"/>
                <a:cs typeface="Arial" pitchFamily="34" charset="0"/>
              </a:rPr>
              <a:t>LIGNES DIRECTRICES ET RETOUR D’INFORMATIONS </a:t>
            </a:r>
            <a:r>
              <a:rPr lang="fr-FR" b="1" dirty="0">
                <a:latin typeface="Arial" pitchFamily="34" charset="0"/>
                <a:cs typeface="Arial" pitchFamily="34" charset="0"/>
              </a:rPr>
              <a:t>	</a:t>
            </a:r>
          </a:p>
          <a:p>
            <a:pPr algn="just"/>
            <a:r>
              <a:rPr lang="fr-FR" dirty="0" smtClean="0">
                <a:latin typeface="Arial" pitchFamily="34" charset="0"/>
                <a:cs typeface="Arial" pitchFamily="34" charset="0"/>
              </a:rPr>
              <a:t>Les </a:t>
            </a:r>
            <a:r>
              <a:rPr lang="fr-FR" dirty="0">
                <a:latin typeface="Arial" pitchFamily="34" charset="0"/>
                <a:cs typeface="Arial" pitchFamily="34" charset="0"/>
              </a:rPr>
              <a:t>autorités compétentes, les autorités de contrôle et les organismes d’autorégulation devraient établir des lignes directrices et assurer un retour d’informations qui aideront les institutions financières et les entreprises et professions non financières désignées dans l’application des mesures nationales de </a:t>
            </a:r>
            <a:r>
              <a:rPr lang="fr-FR" dirty="0" err="1">
                <a:latin typeface="Arial" pitchFamily="34" charset="0"/>
                <a:cs typeface="Arial" pitchFamily="34" charset="0"/>
              </a:rPr>
              <a:t>LBC</a:t>
            </a:r>
            <a:r>
              <a:rPr lang="fr-FR" dirty="0">
                <a:latin typeface="Arial" pitchFamily="34" charset="0"/>
                <a:cs typeface="Arial" pitchFamily="34" charset="0"/>
              </a:rPr>
              <a:t>/FT, et, en particulier, à détecter et déclarer les opérations suspectes.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78098"/>
          </a:xfrm>
        </p:spPr>
        <p:txBody>
          <a:bodyPr>
            <a:normAutofit fontScale="90000"/>
          </a:bodyPr>
          <a:lstStyle/>
          <a:p>
            <a:r>
              <a:rPr lang="fr-FR" sz="2800" b="1" dirty="0" smtClean="0">
                <a:latin typeface="Arial" pitchFamily="34" charset="0"/>
                <a:cs typeface="Arial" pitchFamily="34" charset="0"/>
              </a:rPr>
              <a:t>Obligation de </a:t>
            </a:r>
            <a:r>
              <a:rPr lang="fr-FR" sz="2800" b="1" dirty="0" err="1" smtClean="0">
                <a:latin typeface="Arial" pitchFamily="34" charset="0"/>
                <a:cs typeface="Arial" pitchFamily="34" charset="0"/>
              </a:rPr>
              <a:t>DDS</a:t>
            </a:r>
            <a:r>
              <a:rPr lang="fr-FR" sz="2800" b="1" dirty="0">
                <a:latin typeface="Arial" pitchFamily="34" charset="0"/>
                <a:cs typeface="Arial" pitchFamily="34" charset="0"/>
              </a:rPr>
              <a:t/>
            </a:r>
            <a:br>
              <a:rPr lang="fr-FR" sz="2800" b="1" dirty="0">
                <a:latin typeface="Arial" pitchFamily="34" charset="0"/>
                <a:cs typeface="Arial" pitchFamily="34" charset="0"/>
              </a:rPr>
            </a:br>
            <a:r>
              <a:rPr lang="fr-FR" sz="2800" b="1" dirty="0" smtClean="0">
                <a:latin typeface="Arial" pitchFamily="34" charset="0"/>
                <a:cs typeface="Arial" pitchFamily="34" charset="0"/>
              </a:rPr>
              <a:t>Loi 05-01, modifiée et complétée</a:t>
            </a:r>
            <a:endParaRPr lang="fr-FR" sz="2800" b="1" dirty="0">
              <a:latin typeface="Arial" pitchFamily="34" charset="0"/>
              <a:cs typeface="Arial" pitchFamily="34" charset="0"/>
            </a:endParaRPr>
          </a:p>
        </p:txBody>
      </p:sp>
      <p:sp>
        <p:nvSpPr>
          <p:cNvPr id="3" name="Espace réservé du contenu 2"/>
          <p:cNvSpPr>
            <a:spLocks noGrp="1"/>
          </p:cNvSpPr>
          <p:nvPr>
            <p:ph idx="1"/>
          </p:nvPr>
        </p:nvSpPr>
        <p:spPr>
          <a:xfrm>
            <a:off x="457200" y="1052736"/>
            <a:ext cx="8229600" cy="5256584"/>
          </a:xfrm>
        </p:spPr>
        <p:txBody>
          <a:bodyPr>
            <a:normAutofit lnSpcReduction="10000"/>
          </a:bodyPr>
          <a:lstStyle/>
          <a:p>
            <a:pPr algn="just"/>
            <a:r>
              <a:rPr lang="fr-FR" b="1" dirty="0">
                <a:latin typeface="Arial" pitchFamily="34" charset="0"/>
                <a:cs typeface="Arial" pitchFamily="34" charset="0"/>
              </a:rPr>
              <a:t>Art. </a:t>
            </a:r>
            <a:r>
              <a:rPr lang="fr-FR" b="1" dirty="0" smtClean="0">
                <a:latin typeface="Arial" pitchFamily="34" charset="0"/>
                <a:cs typeface="Arial" pitchFamily="34" charset="0"/>
              </a:rPr>
              <a:t>19 </a:t>
            </a:r>
            <a:r>
              <a:rPr lang="fr-FR" dirty="0" smtClean="0">
                <a:latin typeface="Arial" pitchFamily="34" charset="0"/>
                <a:cs typeface="Arial" pitchFamily="34" charset="0"/>
              </a:rPr>
              <a:t>: Les </a:t>
            </a:r>
            <a:r>
              <a:rPr lang="fr-FR" dirty="0">
                <a:latin typeface="Arial" pitchFamily="34" charset="0"/>
                <a:cs typeface="Arial" pitchFamily="34" charset="0"/>
              </a:rPr>
              <a:t>assujettis sont soumis à l’obligation de déclaration de </a:t>
            </a:r>
            <a:r>
              <a:rPr lang="fr-FR" dirty="0" smtClean="0">
                <a:latin typeface="Arial" pitchFamily="34" charset="0"/>
                <a:cs typeface="Arial" pitchFamily="34" charset="0"/>
              </a:rPr>
              <a:t>soupçon. </a:t>
            </a:r>
            <a:endParaRPr lang="fr-FR" dirty="0">
              <a:latin typeface="Arial" pitchFamily="34" charset="0"/>
              <a:cs typeface="Arial" pitchFamily="34" charset="0"/>
            </a:endParaRPr>
          </a:p>
          <a:p>
            <a:pPr algn="just"/>
            <a:r>
              <a:rPr lang="fr-FR" b="1" dirty="0">
                <a:latin typeface="Arial" pitchFamily="34" charset="0"/>
                <a:cs typeface="Arial" pitchFamily="34" charset="0"/>
              </a:rPr>
              <a:t>Art. </a:t>
            </a:r>
            <a:r>
              <a:rPr lang="fr-FR" b="1" dirty="0" smtClean="0">
                <a:latin typeface="Arial" pitchFamily="34" charset="0"/>
                <a:cs typeface="Arial" pitchFamily="34" charset="0"/>
              </a:rPr>
              <a:t>20 </a:t>
            </a:r>
            <a:r>
              <a:rPr lang="fr-FR" dirty="0" smtClean="0">
                <a:latin typeface="Arial" pitchFamily="34" charset="0"/>
                <a:cs typeface="Arial" pitchFamily="34" charset="0"/>
              </a:rPr>
              <a:t>: Sans </a:t>
            </a:r>
            <a:r>
              <a:rPr lang="fr-FR" dirty="0">
                <a:latin typeface="Arial" pitchFamily="34" charset="0"/>
                <a:cs typeface="Arial" pitchFamily="34" charset="0"/>
              </a:rPr>
              <a:t>préjudice des dispositions de l’article 32 du code de procédure pénale, les assujettis sont tenus de déclarer à l’organe spécialisé, toute opération dont ils soupçonnent qu’elle porte sur des capitaux qui sont le produit d’une infraction d’origine ou sont associés au blanchiment de capitaux et/ou ont un rapport avec le financement du terrorisme ou la prolifération des armes à destruction massives. </a:t>
            </a:r>
          </a:p>
          <a:p>
            <a:pPr algn="just"/>
            <a:r>
              <a:rPr lang="fr-FR" dirty="0">
                <a:latin typeface="Arial" pitchFamily="34" charset="0"/>
                <a:cs typeface="Arial" pitchFamily="34" charset="0"/>
              </a:rPr>
              <a:t>Cette déclaration doit être faite dès qu’il y a soupçon, même s’il a été impossible de surseoir à l’exécution des opérations ou postérieurement à leur réalisation. </a:t>
            </a:r>
          </a:p>
          <a:p>
            <a:pPr algn="just"/>
            <a:r>
              <a:rPr lang="fr-FR" dirty="0">
                <a:latin typeface="Arial" pitchFamily="34" charset="0"/>
                <a:cs typeface="Arial" pitchFamily="34" charset="0"/>
              </a:rPr>
              <a:t>Les assujettis sont tenus d’informer l’organe spécialisé de toute tentative d’opérations suspectes. </a:t>
            </a:r>
          </a:p>
          <a:p>
            <a:pPr algn="just"/>
            <a:r>
              <a:rPr lang="fr-FR" dirty="0">
                <a:latin typeface="Arial" pitchFamily="34" charset="0"/>
                <a:cs typeface="Arial" pitchFamily="34" charset="0"/>
              </a:rPr>
              <a:t>Toute déclaration d'informations tendant à renforcer le soupçon ou à l'infirmer doit être faite sans délai à l'organe spécialisé.</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a:bodyPr>
          <a:lstStyle/>
          <a:p>
            <a:r>
              <a:rPr lang="fr-FR" sz="3000" b="1" dirty="0" smtClean="0">
                <a:latin typeface="Arial" pitchFamily="34" charset="0"/>
                <a:cs typeface="Arial" pitchFamily="34" charset="0"/>
              </a:rPr>
              <a:t>Statistiques des </a:t>
            </a:r>
            <a:r>
              <a:rPr lang="fr-FR" sz="3000" b="1" dirty="0" err="1" smtClean="0">
                <a:latin typeface="Arial" pitchFamily="34" charset="0"/>
                <a:cs typeface="Arial" pitchFamily="34" charset="0"/>
              </a:rPr>
              <a:t>DDS</a:t>
            </a:r>
            <a:r>
              <a:rPr lang="fr-FR" sz="3000" b="1" dirty="0" smtClean="0">
                <a:latin typeface="Arial" pitchFamily="34" charset="0"/>
                <a:cs typeface="Arial" pitchFamily="34" charset="0"/>
              </a:rPr>
              <a:t> 2019-2023</a:t>
            </a:r>
            <a:endParaRPr lang="fr-FR" sz="3000" b="1" dirty="0">
              <a:latin typeface="Arial" pitchFamily="34" charset="0"/>
              <a:cs typeface="Arial" pitchFamily="34" charset="0"/>
            </a:endParaRPr>
          </a:p>
        </p:txBody>
      </p:sp>
      <p:graphicFrame>
        <p:nvGraphicFramePr>
          <p:cNvPr id="4" name="Espace réservé du contenu 3"/>
          <p:cNvGraphicFramePr>
            <a:graphicFrameLocks noGrp="1"/>
          </p:cNvGraphicFramePr>
          <p:nvPr>
            <p:ph idx="1"/>
          </p:nvPr>
        </p:nvGraphicFramePr>
        <p:xfrm>
          <a:off x="457200" y="692696"/>
          <a:ext cx="8229600" cy="547260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1630</TotalTime>
  <Words>1905</Words>
  <Application>Microsoft Office PowerPoint</Application>
  <PresentationFormat>Affichage à l'écran (4:3)</PresentationFormat>
  <Paragraphs>145</Paragraphs>
  <Slides>21</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Century Gothic</vt:lpstr>
      <vt:lpstr>Wingdings</vt:lpstr>
      <vt:lpstr>Wingdings 3</vt:lpstr>
      <vt:lpstr>Ion</vt:lpstr>
      <vt:lpstr>Coopération CNCC-CTRF : feedback, bonnes pratiques et montée en qualité des déclarations issues des commissaires aux comptes</vt:lpstr>
      <vt:lpstr>Plan de la présentation</vt:lpstr>
      <vt:lpstr>Introduction générale</vt:lpstr>
      <vt:lpstr>Cadre légal et réglementaire</vt:lpstr>
      <vt:lpstr>Textes publiés par la BA/CB</vt:lpstr>
      <vt:lpstr>Définition</vt:lpstr>
      <vt:lpstr>Recommandation 34-GAFI</vt:lpstr>
      <vt:lpstr>Obligation de DDS Loi 05-01, modifiée et complétée</vt:lpstr>
      <vt:lpstr>Statistiques des DDS 2019-2023</vt:lpstr>
      <vt:lpstr>Indicateurs de soupçon liés au blanchiment d'argent</vt:lpstr>
      <vt:lpstr>Indicateurs de soupçon liés au blanchiment d'argent (suite)</vt:lpstr>
      <vt:lpstr>Indicateurs de soupçon spécifiques au FT </vt:lpstr>
      <vt:lpstr>Exemple 1 : Transactions transfrontalières anormales (services fictifs)</vt:lpstr>
      <vt:lpstr>Exemple 1 : Transactions transfrontalières anormales </vt:lpstr>
      <vt:lpstr>Exemple 2 : Faux et usage de faux (factures fictives) </vt:lpstr>
      <vt:lpstr>Exemple 2 : Faux et usage de faux (factures fictives)</vt:lpstr>
      <vt:lpstr>Exemple spécifique au Commissaire aux comptes</vt:lpstr>
      <vt:lpstr>Montée en qualité des déclarations : actions proposées</vt:lpstr>
      <vt:lpstr>Montée en qualité des déclarations : actions proposées</vt:lpstr>
      <vt:lpstr>Conclusion</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Coopération CNCC-CTRF : feedback, bonnes pratiques et montée en qualité des déclarations issues des commissaires aux comptes</dc:title>
  <dc:creator>Administrateur</dc:creator>
  <cp:lastModifiedBy>Ali Abdessamed BENCHIKH</cp:lastModifiedBy>
  <cp:revision>13</cp:revision>
  <dcterms:created xsi:type="dcterms:W3CDTF">2025-12-09T09:02:03Z</dcterms:created>
  <dcterms:modified xsi:type="dcterms:W3CDTF">2025-12-21T10:11:12Z</dcterms:modified>
</cp:coreProperties>
</file>